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43891200" cy="32918400"/>
  <p:notesSz cx="9296400" cy="7010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088" userDrawn="1">
          <p15:clr>
            <a:srgbClr val="A4A3A4"/>
          </p15:clr>
        </p15:guide>
        <p15:guide id="2" pos="134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9" userDrawn="1">
          <p15:clr>
            <a:srgbClr val="A4A3A4"/>
          </p15:clr>
        </p15:guide>
        <p15:guide id="2" pos="292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7EC"/>
    <a:srgbClr val="003F75"/>
    <a:srgbClr val="3399FF"/>
    <a:srgbClr val="A9A9BB"/>
    <a:srgbClr val="ABABB9"/>
    <a:srgbClr val="9E9EC6"/>
    <a:srgbClr val="9696D0"/>
    <a:srgbClr val="B5B5EF"/>
    <a:srgbClr val="ACACF6"/>
    <a:srgbClr val="C5C5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68F6AD-5DA2-48DD-AAD1-711DAF6BC986}" v="38" dt="2023-07-25T03:50:57.4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56"/>
    <p:restoredTop sz="93636" autoAdjust="0"/>
  </p:normalViewPr>
  <p:slideViewPr>
    <p:cSldViewPr>
      <p:cViewPr>
        <p:scale>
          <a:sx n="25" d="100"/>
          <a:sy n="25" d="100"/>
        </p:scale>
        <p:origin x="1674" y="-558"/>
      </p:cViewPr>
      <p:guideLst>
        <p:guide orient="horz" pos="11088"/>
        <p:guide pos="13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37" d="100"/>
          <a:sy n="37" d="100"/>
        </p:scale>
        <p:origin x="-1488" y="-84"/>
      </p:cViewPr>
      <p:guideLst>
        <p:guide orient="horz" pos="2209"/>
        <p:guide pos="292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handoutMaster" Target="handoutMasters/handout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ssain, Mohammad Anwar" userId="7391ead3-9ad2-4043-88d1-3dc200071352" providerId="ADAL" clId="{6568F6AD-5DA2-48DD-AAD1-711DAF6BC986}"/>
    <pc:docChg chg="delSld modSld">
      <pc:chgData name="Hossain, Mohammad Anwar" userId="7391ead3-9ad2-4043-88d1-3dc200071352" providerId="ADAL" clId="{6568F6AD-5DA2-48DD-AAD1-711DAF6BC986}" dt="2023-07-25T03:50:57.472" v="40" actId="20577"/>
      <pc:docMkLst>
        <pc:docMk/>
      </pc:docMkLst>
      <pc:sldChg chg="modSp modAnim">
        <pc:chgData name="Hossain, Mohammad Anwar" userId="7391ead3-9ad2-4043-88d1-3dc200071352" providerId="ADAL" clId="{6568F6AD-5DA2-48DD-AAD1-711DAF6BC986}" dt="2023-07-25T03:50:57.472" v="40" actId="20577"/>
        <pc:sldMkLst>
          <pc:docMk/>
          <pc:sldMk cId="550057" sldId="257"/>
        </pc:sldMkLst>
        <pc:spChg chg="mod">
          <ac:chgData name="Hossain, Mohammad Anwar" userId="7391ead3-9ad2-4043-88d1-3dc200071352" providerId="ADAL" clId="{6568F6AD-5DA2-48DD-AAD1-711DAF6BC986}" dt="2023-07-25T03:50:57.472" v="40" actId="20577"/>
          <ac:spMkLst>
            <pc:docMk/>
            <pc:sldMk cId="550057" sldId="257"/>
            <ac:spMk id="32" creationId="{E067E8BA-E431-EAD4-D9D1-06172EE73452}"/>
          </ac:spMkLst>
        </pc:spChg>
      </pc:sldChg>
      <pc:sldChg chg="del">
        <pc:chgData name="Hossain, Mohammad Anwar" userId="7391ead3-9ad2-4043-88d1-3dc200071352" providerId="ADAL" clId="{6568F6AD-5DA2-48DD-AAD1-711DAF6BC986}" dt="2023-07-25T03:49:27.099" v="0" actId="47"/>
        <pc:sldMkLst>
          <pc:docMk/>
          <pc:sldMk cId="3081617411" sldId="258"/>
        </pc:sldMkLst>
      </pc:sldChg>
      <pc:sldChg chg="del">
        <pc:chgData name="Hossain, Mohammad Anwar" userId="7391ead3-9ad2-4043-88d1-3dc200071352" providerId="ADAL" clId="{6568F6AD-5DA2-48DD-AAD1-711DAF6BC986}" dt="2023-07-25T03:49:28.654" v="2" actId="47"/>
        <pc:sldMkLst>
          <pc:docMk/>
          <pc:sldMk cId="3329146694" sldId="259"/>
        </pc:sldMkLst>
      </pc:sldChg>
      <pc:sldChg chg="del">
        <pc:chgData name="Hossain, Mohammad Anwar" userId="7391ead3-9ad2-4043-88d1-3dc200071352" providerId="ADAL" clId="{6568F6AD-5DA2-48DD-AAD1-711DAF6BC986}" dt="2023-07-25T03:49:27.717" v="1" actId="47"/>
        <pc:sldMkLst>
          <pc:docMk/>
          <pc:sldMk cId="3774054823" sldId="26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2"/>
            <a:ext cx="4026843" cy="3501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7639" tIns="43820" rIns="87639" bIns="43820" numCol="1" anchor="t" anchorCtr="0" compatLnSpc="1">
            <a:prstTxWarp prst="textNoShape">
              <a:avLst/>
            </a:prstTxWarp>
          </a:bodyPr>
          <a:lstStyle>
            <a:lvl1pPr defTabSz="876021">
              <a:defRPr sz="1100">
                <a:effectLst/>
              </a:defRPr>
            </a:lvl1pPr>
          </a:lstStyle>
          <a:p>
            <a:endParaRPr lang="en-US" altLang="zh-CN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67965" y="2"/>
            <a:ext cx="4026843" cy="3501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7639" tIns="43820" rIns="87639" bIns="43820" numCol="1" anchor="t" anchorCtr="0" compatLnSpc="1">
            <a:prstTxWarp prst="textNoShape">
              <a:avLst/>
            </a:prstTxWarp>
          </a:bodyPr>
          <a:lstStyle>
            <a:lvl1pPr algn="r" defTabSz="876021">
              <a:defRPr sz="1100">
                <a:effectLst/>
              </a:defRPr>
            </a:lvl1pPr>
          </a:lstStyle>
          <a:p>
            <a:endParaRPr lang="en-US" altLang="zh-CN" dirty="0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5" y="6658394"/>
            <a:ext cx="4026843" cy="351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7639" tIns="43820" rIns="87639" bIns="43820" numCol="1" anchor="b" anchorCtr="0" compatLnSpc="1">
            <a:prstTxWarp prst="textNoShape">
              <a:avLst/>
            </a:prstTxWarp>
          </a:bodyPr>
          <a:lstStyle>
            <a:lvl1pPr defTabSz="876021">
              <a:defRPr sz="1100">
                <a:effectLst/>
              </a:defRPr>
            </a:lvl1pPr>
          </a:lstStyle>
          <a:p>
            <a:endParaRPr lang="en-US" altLang="zh-CN" dirty="0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67965" y="6658394"/>
            <a:ext cx="4026843" cy="351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7639" tIns="43820" rIns="87639" bIns="43820" numCol="1" anchor="b" anchorCtr="0" compatLnSpc="1">
            <a:prstTxWarp prst="textNoShape">
              <a:avLst/>
            </a:prstTxWarp>
          </a:bodyPr>
          <a:lstStyle>
            <a:lvl1pPr algn="r" defTabSz="876021">
              <a:defRPr sz="1100">
                <a:effectLst/>
              </a:defRPr>
            </a:lvl1pPr>
          </a:lstStyle>
          <a:p>
            <a:fld id="{88EDEA4F-E154-447A-AFBE-CF204260A4EC}" type="slidenum">
              <a:rPr lang="zh-CN" altLang="en-US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63222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3.png>
</file>

<file path=ppt/media/image15.png>
</file>

<file path=ppt/media/image16.png>
</file>

<file path=ppt/media/image2.svg>
</file>

<file path=ppt/media/image22.PNG>
</file>

<file path=ppt/media/image23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3"/>
            <a:ext cx="4007676" cy="3464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7633" tIns="43816" rIns="87633" bIns="43816" numCol="1" anchor="t" anchorCtr="0" compatLnSpc="1">
            <a:prstTxWarp prst="textNoShape">
              <a:avLst/>
            </a:prstTxWarp>
          </a:bodyPr>
          <a:lstStyle>
            <a:lvl1pPr defTabSz="876021">
              <a:defRPr sz="1100">
                <a:effectLst/>
              </a:defRPr>
            </a:lvl1pPr>
          </a:lstStyle>
          <a:p>
            <a:endParaRPr lang="en-US" altLang="zh-CN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74350" y="3"/>
            <a:ext cx="4007676" cy="3464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7633" tIns="43816" rIns="87633" bIns="43816" numCol="1" anchor="t" anchorCtr="0" compatLnSpc="1">
            <a:prstTxWarp prst="textNoShape">
              <a:avLst/>
            </a:prstTxWarp>
          </a:bodyPr>
          <a:lstStyle>
            <a:lvl1pPr algn="r" defTabSz="876021">
              <a:defRPr sz="1100">
                <a:effectLst/>
              </a:defRPr>
            </a:lvl1pPr>
          </a:lstStyle>
          <a:p>
            <a:endParaRPr lang="en-US" altLang="zh-CN" dirty="0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67025" y="519113"/>
            <a:ext cx="3546475" cy="26606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65078" y="3353813"/>
            <a:ext cx="6750272" cy="31216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7633" tIns="43816" rIns="87633" bIns="438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48179"/>
            <a:ext cx="4007676" cy="347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7633" tIns="43816" rIns="87633" bIns="43816" numCol="1" anchor="b" anchorCtr="0" compatLnSpc="1">
            <a:prstTxWarp prst="textNoShape">
              <a:avLst/>
            </a:prstTxWarp>
          </a:bodyPr>
          <a:lstStyle>
            <a:lvl1pPr defTabSz="876021">
              <a:defRPr sz="1100">
                <a:effectLst/>
              </a:defRPr>
            </a:lvl1pPr>
          </a:lstStyle>
          <a:p>
            <a:endParaRPr lang="en-US" altLang="zh-CN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74350" y="6648179"/>
            <a:ext cx="4007676" cy="347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7633" tIns="43816" rIns="87633" bIns="43816" numCol="1" anchor="b" anchorCtr="0" compatLnSpc="1">
            <a:prstTxWarp prst="textNoShape">
              <a:avLst/>
            </a:prstTxWarp>
          </a:bodyPr>
          <a:lstStyle>
            <a:lvl1pPr algn="r" defTabSz="876021">
              <a:defRPr sz="1100">
                <a:effectLst/>
              </a:defRPr>
            </a:lvl1pPr>
          </a:lstStyle>
          <a:p>
            <a:fld id="{BE0E8DDD-987D-4EBB-9AA8-B60A2D3E1A91}" type="slidenum">
              <a:rPr lang="zh-CN" altLang="en-US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1918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876021">
              <a:defRPr sz="1800">
                <a:solidFill>
                  <a:schemeClr val="tx1"/>
                </a:solidFill>
                <a:latin typeface="Times New Roman" pitchFamily="18" charset="0"/>
              </a:defRPr>
            </a:lvl1pPr>
            <a:lvl2pPr marL="566268" indent="-217795" defTabSz="876021">
              <a:defRPr sz="1800">
                <a:solidFill>
                  <a:schemeClr val="tx1"/>
                </a:solidFill>
                <a:latin typeface="Times New Roman" pitchFamily="18" charset="0"/>
              </a:defRPr>
            </a:lvl2pPr>
            <a:lvl3pPr marL="871181" indent="-174236" defTabSz="876021">
              <a:defRPr sz="1800">
                <a:solidFill>
                  <a:schemeClr val="tx1"/>
                </a:solidFill>
                <a:latin typeface="Times New Roman" pitchFamily="18" charset="0"/>
              </a:defRPr>
            </a:lvl3pPr>
            <a:lvl4pPr marL="1219654" indent="-174236" defTabSz="876021">
              <a:defRPr sz="1800">
                <a:solidFill>
                  <a:schemeClr val="tx1"/>
                </a:solidFill>
                <a:latin typeface="Times New Roman" pitchFamily="18" charset="0"/>
              </a:defRPr>
            </a:lvl4pPr>
            <a:lvl5pPr marL="1568126" indent="-174236" defTabSz="876021">
              <a:defRPr sz="1800">
                <a:solidFill>
                  <a:schemeClr val="tx1"/>
                </a:solidFill>
                <a:latin typeface="Times New Roman" pitchFamily="18" charset="0"/>
              </a:defRPr>
            </a:lvl5pPr>
            <a:lvl6pPr marL="1916599" indent="-174236" defTabSz="876021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 New Roman" pitchFamily="18" charset="0"/>
              </a:defRPr>
            </a:lvl6pPr>
            <a:lvl7pPr marL="2265072" indent="-174236" defTabSz="876021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 New Roman" pitchFamily="18" charset="0"/>
              </a:defRPr>
            </a:lvl7pPr>
            <a:lvl8pPr marL="2613544" indent="-174236" defTabSz="876021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 New Roman" pitchFamily="18" charset="0"/>
              </a:defRPr>
            </a:lvl8pPr>
            <a:lvl9pPr marL="2962016" indent="-174236" defTabSz="876021" eaLnBrk="0" fontAlgn="base" hangingPunct="0">
              <a:spcBef>
                <a:spcPct val="0"/>
              </a:spcBef>
              <a:spcAft>
                <a:spcPct val="0"/>
              </a:spcAft>
              <a:defRPr sz="18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6BE12CAE-19A1-49D0-B924-4F1C64219071}" type="slidenum">
              <a:rPr lang="zh-CN" altLang="en-US" sz="1100"/>
              <a:pPr/>
              <a:t>1</a:t>
            </a:fld>
            <a:endParaRPr lang="en-US" altLang="zh-CN" sz="1100" dirty="0"/>
          </a:p>
        </p:txBody>
      </p:sp>
      <p:sp>
        <p:nvSpPr>
          <p:cNvPr id="3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67025" y="519113"/>
            <a:ext cx="3546475" cy="2660650"/>
          </a:xfrm>
          <a:ln/>
        </p:spPr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309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123" y="10226675"/>
            <a:ext cx="37306956" cy="70548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4245" y="18653125"/>
            <a:ext cx="30722711" cy="8413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06405" indent="0" algn="ctr">
              <a:buNone/>
              <a:defRPr/>
            </a:lvl2pPr>
            <a:lvl3pPr marL="812810" indent="0" algn="ctr">
              <a:buNone/>
              <a:defRPr/>
            </a:lvl3pPr>
            <a:lvl4pPr marL="1219215" indent="0" algn="ctr">
              <a:buNone/>
              <a:defRPr/>
            </a:lvl4pPr>
            <a:lvl5pPr marL="1625620" indent="0" algn="ctr">
              <a:buNone/>
              <a:defRPr/>
            </a:lvl5pPr>
            <a:lvl6pPr marL="2032025" indent="0" algn="ctr">
              <a:buNone/>
              <a:defRPr/>
            </a:lvl6pPr>
            <a:lvl7pPr marL="2438430" indent="0" algn="ctr">
              <a:buNone/>
              <a:defRPr/>
            </a:lvl7pPr>
            <a:lvl8pPr marL="2844836" indent="0" algn="ctr">
              <a:buNone/>
              <a:defRPr/>
            </a:lvl8pPr>
            <a:lvl9pPr marL="3251241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1440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80" y="1317625"/>
            <a:ext cx="39502644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280" y="7680325"/>
            <a:ext cx="39502644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258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967" y="1317625"/>
            <a:ext cx="9874956" cy="280876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278" y="1317625"/>
            <a:ext cx="29492222" cy="280876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7930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80" y="1317625"/>
            <a:ext cx="39502644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4280" y="7680325"/>
            <a:ext cx="39502644" cy="21724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7351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441"/>
            <a:ext cx="37306956" cy="6537325"/>
          </a:xfrm>
          <a:prstGeom prst="rect">
            <a:avLst/>
          </a:prstGeom>
        </p:spPr>
        <p:txBody>
          <a:bodyPr anchor="t"/>
          <a:lstStyle>
            <a:lvl1pPr algn="l">
              <a:defRPr sz="3556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538"/>
            <a:ext cx="37306956" cy="72009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778"/>
            </a:lvl1pPr>
            <a:lvl2pPr marL="406405" indent="0">
              <a:buNone/>
              <a:defRPr sz="1600"/>
            </a:lvl2pPr>
            <a:lvl3pPr marL="812810" indent="0">
              <a:buNone/>
              <a:defRPr sz="1422"/>
            </a:lvl3pPr>
            <a:lvl4pPr marL="1219215" indent="0">
              <a:buNone/>
              <a:defRPr sz="1244"/>
            </a:lvl4pPr>
            <a:lvl5pPr marL="1625620" indent="0">
              <a:buNone/>
              <a:defRPr sz="1244"/>
            </a:lvl5pPr>
            <a:lvl6pPr marL="2032025" indent="0">
              <a:buNone/>
              <a:defRPr sz="1244"/>
            </a:lvl6pPr>
            <a:lvl7pPr marL="2438430" indent="0">
              <a:buNone/>
              <a:defRPr sz="1244"/>
            </a:lvl7pPr>
            <a:lvl8pPr marL="2844836" indent="0">
              <a:buNone/>
              <a:defRPr sz="1244"/>
            </a:lvl8pPr>
            <a:lvl9pPr marL="3251241" indent="0">
              <a:buNone/>
              <a:defRPr sz="12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6482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80" y="1317625"/>
            <a:ext cx="39502644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280" y="7680325"/>
            <a:ext cx="19683588" cy="21724938"/>
          </a:xfrm>
          <a:prstGeom prst="rect">
            <a:avLst/>
          </a:prstGeom>
        </p:spPr>
        <p:txBody>
          <a:bodyPr/>
          <a:lstStyle>
            <a:lvl1pPr>
              <a:defRPr sz="2489"/>
            </a:lvl1pPr>
            <a:lvl2pPr>
              <a:defRPr sz="2133"/>
            </a:lvl2pPr>
            <a:lvl3pPr>
              <a:defRPr sz="1778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13334" y="7680325"/>
            <a:ext cx="19683589" cy="21724938"/>
          </a:xfrm>
          <a:prstGeom prst="rect">
            <a:avLst/>
          </a:prstGeom>
        </p:spPr>
        <p:txBody>
          <a:bodyPr/>
          <a:lstStyle>
            <a:lvl1pPr>
              <a:defRPr sz="2489"/>
            </a:lvl1pPr>
            <a:lvl2pPr>
              <a:defRPr sz="2133"/>
            </a:lvl2pPr>
            <a:lvl3pPr>
              <a:defRPr sz="1778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471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80" y="1317625"/>
            <a:ext cx="39502644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278" y="7369178"/>
            <a:ext cx="19392900" cy="30702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133" b="1"/>
            </a:lvl1pPr>
            <a:lvl2pPr marL="406405" indent="0">
              <a:buNone/>
              <a:defRPr sz="1778" b="1"/>
            </a:lvl2pPr>
            <a:lvl3pPr marL="812810" indent="0">
              <a:buNone/>
              <a:defRPr sz="1600" b="1"/>
            </a:lvl3pPr>
            <a:lvl4pPr marL="1219215" indent="0">
              <a:buNone/>
              <a:defRPr sz="1422" b="1"/>
            </a:lvl4pPr>
            <a:lvl5pPr marL="1625620" indent="0">
              <a:buNone/>
              <a:defRPr sz="1422" b="1"/>
            </a:lvl5pPr>
            <a:lvl6pPr marL="2032025" indent="0">
              <a:buNone/>
              <a:defRPr sz="1422" b="1"/>
            </a:lvl6pPr>
            <a:lvl7pPr marL="2438430" indent="0">
              <a:buNone/>
              <a:defRPr sz="1422" b="1"/>
            </a:lvl7pPr>
            <a:lvl8pPr marL="2844836" indent="0">
              <a:buNone/>
              <a:defRPr sz="1422" b="1"/>
            </a:lvl8pPr>
            <a:lvl9pPr marL="3251241" indent="0">
              <a:buNone/>
              <a:defRPr sz="142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278" y="10439403"/>
            <a:ext cx="19392900" cy="18965863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  <a:lvl2pPr>
              <a:defRPr sz="1778"/>
            </a:lvl2pPr>
            <a:lvl3pPr>
              <a:defRPr sz="1600"/>
            </a:lvl3pPr>
            <a:lvl4pPr>
              <a:defRPr sz="1422"/>
            </a:lvl4pPr>
            <a:lvl5pPr>
              <a:defRPr sz="1422"/>
            </a:lvl5pPr>
            <a:lvl6pPr>
              <a:defRPr sz="1422"/>
            </a:lvl6pPr>
            <a:lvl7pPr>
              <a:defRPr sz="1422"/>
            </a:lvl7pPr>
            <a:lvl8pPr>
              <a:defRPr sz="1422"/>
            </a:lvl8pPr>
            <a:lvl9pPr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5557" y="7369178"/>
            <a:ext cx="19401367" cy="30702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133" b="1"/>
            </a:lvl1pPr>
            <a:lvl2pPr marL="406405" indent="0">
              <a:buNone/>
              <a:defRPr sz="1778" b="1"/>
            </a:lvl2pPr>
            <a:lvl3pPr marL="812810" indent="0">
              <a:buNone/>
              <a:defRPr sz="1600" b="1"/>
            </a:lvl3pPr>
            <a:lvl4pPr marL="1219215" indent="0">
              <a:buNone/>
              <a:defRPr sz="1422" b="1"/>
            </a:lvl4pPr>
            <a:lvl5pPr marL="1625620" indent="0">
              <a:buNone/>
              <a:defRPr sz="1422" b="1"/>
            </a:lvl5pPr>
            <a:lvl6pPr marL="2032025" indent="0">
              <a:buNone/>
              <a:defRPr sz="1422" b="1"/>
            </a:lvl6pPr>
            <a:lvl7pPr marL="2438430" indent="0">
              <a:buNone/>
              <a:defRPr sz="1422" b="1"/>
            </a:lvl7pPr>
            <a:lvl8pPr marL="2844836" indent="0">
              <a:buNone/>
              <a:defRPr sz="1422" b="1"/>
            </a:lvl8pPr>
            <a:lvl9pPr marL="3251241" indent="0">
              <a:buNone/>
              <a:defRPr sz="142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5557" y="10439403"/>
            <a:ext cx="19401367" cy="18965863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  <a:lvl2pPr>
              <a:defRPr sz="1778"/>
            </a:lvl2pPr>
            <a:lvl3pPr>
              <a:defRPr sz="1600"/>
            </a:lvl3pPr>
            <a:lvl4pPr>
              <a:defRPr sz="1422"/>
            </a:lvl4pPr>
            <a:lvl5pPr>
              <a:defRPr sz="1422"/>
            </a:lvl5pPr>
            <a:lvl6pPr>
              <a:defRPr sz="1422"/>
            </a:lvl6pPr>
            <a:lvl7pPr>
              <a:defRPr sz="1422"/>
            </a:lvl7pPr>
            <a:lvl8pPr>
              <a:defRPr sz="1422"/>
            </a:lvl8pPr>
            <a:lvl9pPr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0411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80" y="1317625"/>
            <a:ext cx="39502644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41289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248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78" y="1311275"/>
            <a:ext cx="14439900" cy="5576888"/>
          </a:xfrm>
          <a:prstGeom prst="rect">
            <a:avLst/>
          </a:prstGeom>
        </p:spPr>
        <p:txBody>
          <a:bodyPr anchor="b"/>
          <a:lstStyle>
            <a:lvl1pPr algn="l">
              <a:defRPr sz="177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523" y="1311275"/>
            <a:ext cx="24536400" cy="28093988"/>
          </a:xfrm>
          <a:prstGeom prst="rect">
            <a:avLst/>
          </a:prstGeom>
        </p:spPr>
        <p:txBody>
          <a:bodyPr/>
          <a:lstStyle>
            <a:lvl1pPr>
              <a:defRPr sz="2844"/>
            </a:lvl1pPr>
            <a:lvl2pPr>
              <a:defRPr sz="2489"/>
            </a:lvl2pPr>
            <a:lvl3pPr>
              <a:defRPr sz="2133"/>
            </a:lvl3pPr>
            <a:lvl4pPr>
              <a:defRPr sz="1778"/>
            </a:lvl4pPr>
            <a:lvl5pPr>
              <a:defRPr sz="1778"/>
            </a:lvl5pPr>
            <a:lvl6pPr>
              <a:defRPr sz="1778"/>
            </a:lvl6pPr>
            <a:lvl7pPr>
              <a:defRPr sz="1778"/>
            </a:lvl7pPr>
            <a:lvl8pPr>
              <a:defRPr sz="1778"/>
            </a:lvl8pPr>
            <a:lvl9pPr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278" y="6888163"/>
            <a:ext cx="14439900" cy="22517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44"/>
            </a:lvl1pPr>
            <a:lvl2pPr marL="406405" indent="0">
              <a:buNone/>
              <a:defRPr sz="1067"/>
            </a:lvl2pPr>
            <a:lvl3pPr marL="812810" indent="0">
              <a:buNone/>
              <a:defRPr sz="889"/>
            </a:lvl3pPr>
            <a:lvl4pPr marL="1219215" indent="0">
              <a:buNone/>
              <a:defRPr sz="800"/>
            </a:lvl4pPr>
            <a:lvl5pPr marL="1625620" indent="0">
              <a:buNone/>
              <a:defRPr sz="800"/>
            </a:lvl5pPr>
            <a:lvl6pPr marL="2032025" indent="0">
              <a:buNone/>
              <a:defRPr sz="800"/>
            </a:lvl6pPr>
            <a:lvl7pPr marL="2438430" indent="0">
              <a:buNone/>
              <a:defRPr sz="800"/>
            </a:lvl7pPr>
            <a:lvl8pPr marL="2844836" indent="0">
              <a:buNone/>
              <a:defRPr sz="800"/>
            </a:lvl8pPr>
            <a:lvl9pPr marL="3251241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1564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3545" y="23042566"/>
            <a:ext cx="26334156" cy="2720975"/>
          </a:xfrm>
          <a:prstGeom prst="rect">
            <a:avLst/>
          </a:prstGeom>
        </p:spPr>
        <p:txBody>
          <a:bodyPr anchor="b"/>
          <a:lstStyle>
            <a:lvl1pPr algn="l">
              <a:defRPr sz="177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3545" y="2941641"/>
            <a:ext cx="26334156" cy="197500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44"/>
            </a:lvl1pPr>
            <a:lvl2pPr marL="406405" indent="0">
              <a:buNone/>
              <a:defRPr sz="2489"/>
            </a:lvl2pPr>
            <a:lvl3pPr marL="812810" indent="0">
              <a:buNone/>
              <a:defRPr sz="2133"/>
            </a:lvl3pPr>
            <a:lvl4pPr marL="1219215" indent="0">
              <a:buNone/>
              <a:defRPr sz="1778"/>
            </a:lvl4pPr>
            <a:lvl5pPr marL="1625620" indent="0">
              <a:buNone/>
              <a:defRPr sz="1778"/>
            </a:lvl5pPr>
            <a:lvl6pPr marL="2032025" indent="0">
              <a:buNone/>
              <a:defRPr sz="1778"/>
            </a:lvl6pPr>
            <a:lvl7pPr marL="2438430" indent="0">
              <a:buNone/>
              <a:defRPr sz="1778"/>
            </a:lvl7pPr>
            <a:lvl8pPr marL="2844836" indent="0">
              <a:buNone/>
              <a:defRPr sz="1778"/>
            </a:lvl8pPr>
            <a:lvl9pPr marL="3251241" indent="0">
              <a:buNone/>
              <a:defRPr sz="1778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3545" y="25763541"/>
            <a:ext cx="26334156" cy="38623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44"/>
            </a:lvl1pPr>
            <a:lvl2pPr marL="406405" indent="0">
              <a:buNone/>
              <a:defRPr sz="1067"/>
            </a:lvl2pPr>
            <a:lvl3pPr marL="812810" indent="0">
              <a:buNone/>
              <a:defRPr sz="889"/>
            </a:lvl3pPr>
            <a:lvl4pPr marL="1219215" indent="0">
              <a:buNone/>
              <a:defRPr sz="800"/>
            </a:lvl4pPr>
            <a:lvl5pPr marL="1625620" indent="0">
              <a:buNone/>
              <a:defRPr sz="800"/>
            </a:lvl5pPr>
            <a:lvl6pPr marL="2032025" indent="0">
              <a:buNone/>
              <a:defRPr sz="800"/>
            </a:lvl6pPr>
            <a:lvl7pPr marL="2438430" indent="0">
              <a:buNone/>
              <a:defRPr sz="800"/>
            </a:lvl7pPr>
            <a:lvl8pPr marL="2844836" indent="0">
              <a:buNone/>
              <a:defRPr sz="800"/>
            </a:lvl8pPr>
            <a:lvl9pPr marL="3251241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499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733357" rtl="0" eaLnBrk="0" fontAlgn="base" hangingPunct="0">
        <a:spcBef>
          <a:spcPct val="0"/>
        </a:spcBef>
        <a:spcAft>
          <a:spcPct val="0"/>
        </a:spcAft>
        <a:defRPr sz="13156">
          <a:solidFill>
            <a:schemeClr val="tx2"/>
          </a:solidFill>
          <a:latin typeface="+mj-lt"/>
          <a:ea typeface="+mj-ea"/>
          <a:cs typeface="+mj-cs"/>
        </a:defRPr>
      </a:lvl1pPr>
      <a:lvl2pPr algn="ctr" defTabSz="2733357" rtl="0" eaLnBrk="0" fontAlgn="base" hangingPunct="0">
        <a:spcBef>
          <a:spcPct val="0"/>
        </a:spcBef>
        <a:spcAft>
          <a:spcPct val="0"/>
        </a:spcAft>
        <a:defRPr sz="13156">
          <a:solidFill>
            <a:schemeClr val="tx2"/>
          </a:solidFill>
          <a:latin typeface="Times New Roman" pitchFamily="18" charset="0"/>
        </a:defRPr>
      </a:lvl2pPr>
      <a:lvl3pPr algn="ctr" defTabSz="2733357" rtl="0" eaLnBrk="0" fontAlgn="base" hangingPunct="0">
        <a:spcBef>
          <a:spcPct val="0"/>
        </a:spcBef>
        <a:spcAft>
          <a:spcPct val="0"/>
        </a:spcAft>
        <a:defRPr sz="13156">
          <a:solidFill>
            <a:schemeClr val="tx2"/>
          </a:solidFill>
          <a:latin typeface="Times New Roman" pitchFamily="18" charset="0"/>
        </a:defRPr>
      </a:lvl3pPr>
      <a:lvl4pPr algn="ctr" defTabSz="2733357" rtl="0" eaLnBrk="0" fontAlgn="base" hangingPunct="0">
        <a:spcBef>
          <a:spcPct val="0"/>
        </a:spcBef>
        <a:spcAft>
          <a:spcPct val="0"/>
        </a:spcAft>
        <a:defRPr sz="13156">
          <a:solidFill>
            <a:schemeClr val="tx2"/>
          </a:solidFill>
          <a:latin typeface="Times New Roman" pitchFamily="18" charset="0"/>
        </a:defRPr>
      </a:lvl4pPr>
      <a:lvl5pPr algn="ctr" defTabSz="2733357" rtl="0" eaLnBrk="0" fontAlgn="base" hangingPunct="0">
        <a:spcBef>
          <a:spcPct val="0"/>
        </a:spcBef>
        <a:spcAft>
          <a:spcPct val="0"/>
        </a:spcAft>
        <a:defRPr sz="13156">
          <a:solidFill>
            <a:schemeClr val="tx2"/>
          </a:solidFill>
          <a:latin typeface="Times New Roman" pitchFamily="18" charset="0"/>
        </a:defRPr>
      </a:lvl5pPr>
      <a:lvl6pPr marL="406405" algn="ctr" defTabSz="2733357" rtl="0" eaLnBrk="0" fontAlgn="base" hangingPunct="0">
        <a:spcBef>
          <a:spcPct val="0"/>
        </a:spcBef>
        <a:spcAft>
          <a:spcPct val="0"/>
        </a:spcAft>
        <a:defRPr sz="13156">
          <a:solidFill>
            <a:schemeClr val="tx2"/>
          </a:solidFill>
          <a:latin typeface="Times New Roman" pitchFamily="18" charset="0"/>
        </a:defRPr>
      </a:lvl6pPr>
      <a:lvl7pPr marL="812810" algn="ctr" defTabSz="2733357" rtl="0" eaLnBrk="0" fontAlgn="base" hangingPunct="0">
        <a:spcBef>
          <a:spcPct val="0"/>
        </a:spcBef>
        <a:spcAft>
          <a:spcPct val="0"/>
        </a:spcAft>
        <a:defRPr sz="13156">
          <a:solidFill>
            <a:schemeClr val="tx2"/>
          </a:solidFill>
          <a:latin typeface="Times New Roman" pitchFamily="18" charset="0"/>
        </a:defRPr>
      </a:lvl7pPr>
      <a:lvl8pPr marL="1219215" algn="ctr" defTabSz="2733357" rtl="0" eaLnBrk="0" fontAlgn="base" hangingPunct="0">
        <a:spcBef>
          <a:spcPct val="0"/>
        </a:spcBef>
        <a:spcAft>
          <a:spcPct val="0"/>
        </a:spcAft>
        <a:defRPr sz="13156">
          <a:solidFill>
            <a:schemeClr val="tx2"/>
          </a:solidFill>
          <a:latin typeface="Times New Roman" pitchFamily="18" charset="0"/>
        </a:defRPr>
      </a:lvl8pPr>
      <a:lvl9pPr marL="1625620" algn="ctr" defTabSz="2733357" rtl="0" eaLnBrk="0" fontAlgn="base" hangingPunct="0">
        <a:spcBef>
          <a:spcPct val="0"/>
        </a:spcBef>
        <a:spcAft>
          <a:spcPct val="0"/>
        </a:spcAft>
        <a:defRPr sz="13156">
          <a:solidFill>
            <a:schemeClr val="tx2"/>
          </a:solidFill>
          <a:latin typeface="Times New Roman" pitchFamily="18" charset="0"/>
        </a:defRPr>
      </a:lvl9pPr>
    </p:titleStyle>
    <p:bodyStyle>
      <a:lvl1pPr marL="1023069" indent="-1023069" algn="l" defTabSz="2733357" rtl="0" eaLnBrk="0" fontAlgn="base" hangingPunct="0">
        <a:spcBef>
          <a:spcPct val="20000"/>
        </a:spcBef>
        <a:spcAft>
          <a:spcPct val="0"/>
        </a:spcAft>
        <a:buChar char="•"/>
        <a:defRPr sz="9511">
          <a:solidFill>
            <a:schemeClr val="tx1"/>
          </a:solidFill>
          <a:latin typeface="+mn-lt"/>
          <a:ea typeface="+mn-ea"/>
          <a:cs typeface="+mn-cs"/>
        </a:defRPr>
      </a:lvl1pPr>
      <a:lvl2pPr marL="2219706" indent="-853733" algn="l" defTabSz="2733357" rtl="0" eaLnBrk="0" fontAlgn="base" hangingPunct="0">
        <a:spcBef>
          <a:spcPct val="20000"/>
        </a:spcBef>
        <a:spcAft>
          <a:spcPct val="0"/>
        </a:spcAft>
        <a:buChar char="–"/>
        <a:defRPr sz="8445">
          <a:solidFill>
            <a:schemeClr val="tx1"/>
          </a:solidFill>
          <a:latin typeface="+mn-lt"/>
        </a:defRPr>
      </a:lvl2pPr>
      <a:lvl3pPr marL="3416343" indent="-682986" algn="l" defTabSz="2733357" rtl="0" eaLnBrk="0" fontAlgn="base" hangingPunct="0">
        <a:spcBef>
          <a:spcPct val="20000"/>
        </a:spcBef>
        <a:spcAft>
          <a:spcPct val="0"/>
        </a:spcAft>
        <a:buChar char="•"/>
        <a:defRPr sz="7200">
          <a:solidFill>
            <a:schemeClr val="tx1"/>
          </a:solidFill>
          <a:latin typeface="+mn-lt"/>
        </a:defRPr>
      </a:lvl3pPr>
      <a:lvl4pPr marL="4786549" indent="-687220" algn="l" defTabSz="2733357" rtl="0" eaLnBrk="0" fontAlgn="base" hangingPunct="0">
        <a:spcBef>
          <a:spcPct val="20000"/>
        </a:spcBef>
        <a:spcAft>
          <a:spcPct val="0"/>
        </a:spcAft>
        <a:buChar char="–"/>
        <a:defRPr sz="5778">
          <a:solidFill>
            <a:schemeClr val="tx1"/>
          </a:solidFill>
          <a:latin typeface="+mn-lt"/>
        </a:defRPr>
      </a:lvl4pPr>
      <a:lvl5pPr marL="6152521" indent="-682986" algn="l" defTabSz="2733357" rtl="0" eaLnBrk="0" fontAlgn="base" hangingPunct="0">
        <a:spcBef>
          <a:spcPct val="20000"/>
        </a:spcBef>
        <a:spcAft>
          <a:spcPct val="0"/>
        </a:spcAft>
        <a:buChar char="»"/>
        <a:defRPr sz="5778">
          <a:solidFill>
            <a:schemeClr val="tx1"/>
          </a:solidFill>
          <a:latin typeface="+mn-lt"/>
        </a:defRPr>
      </a:lvl5pPr>
      <a:lvl6pPr marL="6558926" indent="-682986" algn="l" defTabSz="2733357" rtl="0" eaLnBrk="0" fontAlgn="base" hangingPunct="0">
        <a:spcBef>
          <a:spcPct val="20000"/>
        </a:spcBef>
        <a:spcAft>
          <a:spcPct val="0"/>
        </a:spcAft>
        <a:buChar char="»"/>
        <a:defRPr sz="5778">
          <a:solidFill>
            <a:schemeClr val="tx1"/>
          </a:solidFill>
          <a:latin typeface="+mn-lt"/>
        </a:defRPr>
      </a:lvl6pPr>
      <a:lvl7pPr marL="6965332" indent="-682986" algn="l" defTabSz="2733357" rtl="0" eaLnBrk="0" fontAlgn="base" hangingPunct="0">
        <a:spcBef>
          <a:spcPct val="20000"/>
        </a:spcBef>
        <a:spcAft>
          <a:spcPct val="0"/>
        </a:spcAft>
        <a:buChar char="»"/>
        <a:defRPr sz="5778">
          <a:solidFill>
            <a:schemeClr val="tx1"/>
          </a:solidFill>
          <a:latin typeface="+mn-lt"/>
        </a:defRPr>
      </a:lvl7pPr>
      <a:lvl8pPr marL="7371737" indent="-682986" algn="l" defTabSz="2733357" rtl="0" eaLnBrk="0" fontAlgn="base" hangingPunct="0">
        <a:spcBef>
          <a:spcPct val="20000"/>
        </a:spcBef>
        <a:spcAft>
          <a:spcPct val="0"/>
        </a:spcAft>
        <a:buChar char="»"/>
        <a:defRPr sz="5778">
          <a:solidFill>
            <a:schemeClr val="tx1"/>
          </a:solidFill>
          <a:latin typeface="+mn-lt"/>
        </a:defRPr>
      </a:lvl8pPr>
      <a:lvl9pPr marL="7778142" indent="-682986" algn="l" defTabSz="2733357" rtl="0" eaLnBrk="0" fontAlgn="base" hangingPunct="0">
        <a:spcBef>
          <a:spcPct val="20000"/>
        </a:spcBef>
        <a:spcAft>
          <a:spcPct val="0"/>
        </a:spcAft>
        <a:buChar char="»"/>
        <a:defRPr sz="5778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81281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6405" algn="l" defTabSz="81281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2810" algn="l" defTabSz="81281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9215" algn="l" defTabSz="81281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25620" algn="l" defTabSz="81281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32025" algn="l" defTabSz="81281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8430" algn="l" defTabSz="81281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44836" algn="l" defTabSz="81281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51241" algn="l" defTabSz="81281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emf"/><Relationship Id="rId18" Type="http://schemas.openxmlformats.org/officeDocument/2006/relationships/image" Target="../media/image16.png"/><Relationship Id="rId26" Type="http://schemas.openxmlformats.org/officeDocument/2006/relationships/image" Target="../media/image24.emf"/><Relationship Id="rId3" Type="http://schemas.openxmlformats.org/officeDocument/2006/relationships/image" Target="../media/image1.png"/><Relationship Id="rId21" Type="http://schemas.openxmlformats.org/officeDocument/2006/relationships/image" Target="../media/image19.emf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0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emf"/><Relationship Id="rId28" Type="http://schemas.openxmlformats.org/officeDocument/2006/relationships/image" Target="../media/image26.emf"/><Relationship Id="rId10" Type="http://schemas.openxmlformats.org/officeDocument/2006/relationships/image" Target="../media/image8.png"/><Relationship Id="rId19" Type="http://schemas.openxmlformats.org/officeDocument/2006/relationships/image" Target="../media/image17.emf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emf"/><Relationship Id="rId22" Type="http://schemas.openxmlformats.org/officeDocument/2006/relationships/image" Target="../media/image20.emf"/><Relationship Id="rId27" Type="http://schemas.openxmlformats.org/officeDocument/2006/relationships/image" Target="../media/image2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rotWithShape="0">
          <a:gsLst>
            <a:gs pos="0">
              <a:schemeClr val="bg1"/>
            </a:gs>
            <a:gs pos="100000">
              <a:schemeClr val="tx2">
                <a:lumMod val="40000"/>
                <a:lumOff val="6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148">
            <a:extLst>
              <a:ext uri="{FF2B5EF4-FFF2-40B4-BE49-F238E27FC236}">
                <a16:creationId xmlns:a16="http://schemas.microsoft.com/office/drawing/2014/main" id="{D1B50E3E-CB8F-7D07-61FE-C9506B7BCB28}"/>
              </a:ext>
            </a:extLst>
          </p:cNvPr>
          <p:cNvSpPr/>
          <p:nvPr/>
        </p:nvSpPr>
        <p:spPr bwMode="auto">
          <a:xfrm>
            <a:off x="19240929" y="27279600"/>
            <a:ext cx="8873631" cy="2962128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8287BC56-1CA4-E827-69D0-36E5741A2CF6}"/>
              </a:ext>
            </a:extLst>
          </p:cNvPr>
          <p:cNvSpPr/>
          <p:nvPr/>
        </p:nvSpPr>
        <p:spPr bwMode="auto">
          <a:xfrm>
            <a:off x="24382080" y="25640448"/>
            <a:ext cx="3356774" cy="15313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29CEEE59-F75F-2077-CA72-2889076B3BC9}"/>
              </a:ext>
            </a:extLst>
          </p:cNvPr>
          <p:cNvSpPr/>
          <p:nvPr/>
        </p:nvSpPr>
        <p:spPr bwMode="auto">
          <a:xfrm>
            <a:off x="897302" y="21888053"/>
            <a:ext cx="10775231" cy="72203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01A826-434C-98B1-FAEA-6BFB2C8F86B4}"/>
              </a:ext>
            </a:extLst>
          </p:cNvPr>
          <p:cNvSpPr/>
          <p:nvPr/>
        </p:nvSpPr>
        <p:spPr bwMode="auto">
          <a:xfrm>
            <a:off x="1" y="42899"/>
            <a:ext cx="43878256" cy="5367301"/>
          </a:xfrm>
          <a:prstGeom prst="rect">
            <a:avLst/>
          </a:prstGeom>
          <a:solidFill>
            <a:srgbClr val="6699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613" tIns="45307" rIns="90613" bIns="45307" numCol="1" rtlCol="0" anchor="t" anchorCtr="0" compatLnSpc="1">
            <a:prstTxWarp prst="textNoShape">
              <a:avLst/>
            </a:prstTxWarp>
          </a:bodyPr>
          <a:lstStyle/>
          <a:p>
            <a:pPr defTabSz="906111"/>
            <a:endParaRPr lang="en-US" sz="3567" dirty="0">
              <a:latin typeface="+mj-lt"/>
            </a:endParaRPr>
          </a:p>
        </p:txBody>
      </p:sp>
      <p:sp>
        <p:nvSpPr>
          <p:cNvPr id="33" name="Text Box 242"/>
          <p:cNvSpPr txBox="1">
            <a:spLocks noChangeArrowheads="1"/>
          </p:cNvSpPr>
          <p:nvPr/>
        </p:nvSpPr>
        <p:spPr bwMode="auto">
          <a:xfrm>
            <a:off x="906945" y="6413014"/>
            <a:ext cx="10766997" cy="4331186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  <a:headEnd/>
            <a:tailEnd/>
          </a:ln>
          <a:effectLst/>
        </p:spPr>
        <p:txBody>
          <a:bodyPr wrap="square" lIns="162560" tIns="81280" rIns="162560" bIns="162560">
            <a:spAutoFit/>
          </a:bodyPr>
          <a:lstStyle>
            <a:lvl1pPr marL="2286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406405" indent="-406405" algn="just">
              <a:lnSpc>
                <a:spcPct val="120000"/>
              </a:lnSpc>
              <a:spcBef>
                <a:spcPts val="533"/>
              </a:spcBef>
              <a:buFont typeface="Wingdings" panose="05000000000000000000" pitchFamily="2" charset="2"/>
              <a:buChar char="q"/>
            </a:pPr>
            <a:r>
              <a:rPr lang="en-US" sz="3200" b="1" dirty="0">
                <a:effectLst/>
                <a:latin typeface="+mj-lt"/>
                <a:cs typeface="Arial" panose="020B0604020202020204" pitchFamily="34" charset="0"/>
              </a:rPr>
              <a:t>Facts</a:t>
            </a: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: The Rapidly Emerging Antiviral Drug Discovery Initiative – Antiviral Drug Discovery Center (</a:t>
            </a:r>
            <a:r>
              <a:rPr lang="en-US" sz="3200" b="1" dirty="0">
                <a:effectLst/>
                <a:latin typeface="+mj-lt"/>
                <a:cs typeface="Arial" panose="020B0604020202020204" pitchFamily="34" charset="0"/>
              </a:rPr>
              <a:t>READDI-AC</a:t>
            </a: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) aims to expedite the discovery and preclinical development of orally bioavailable, direct-acting antivirals with broad-spectrum activity against Alphaviruses, Flaviviruses, Coronaviruses, and Filoviruses, all possessing high pandemic potential.</a:t>
            </a:r>
            <a:r>
              <a:rPr lang="en-US" sz="3200" baseline="30000" dirty="0">
                <a:effectLst/>
                <a:latin typeface="+mj-lt"/>
                <a:cs typeface="Arial" panose="020B0604020202020204" pitchFamily="34" charset="0"/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28866610" y="26194385"/>
            <a:ext cx="14273060" cy="230832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/>
            <a:r>
              <a:rPr lang="it-IT" sz="3600" dirty="0">
                <a:solidFill>
                  <a:srgbClr val="FF0000"/>
                </a:solidFill>
                <a:effectLst/>
                <a:latin typeface="+mj-lt"/>
                <a:cs typeface="Arial" panose="020B0604020202020204" pitchFamily="34" charset="0"/>
              </a:rPr>
              <a:t>1. https://www.readdi.org/</a:t>
            </a:r>
          </a:p>
          <a:p>
            <a:pPr algn="just"/>
            <a:r>
              <a:rPr lang="it-IT" sz="3600" dirty="0">
                <a:solidFill>
                  <a:srgbClr val="FF0000"/>
                </a:solidFill>
                <a:effectLst/>
                <a:latin typeface="+mj-lt"/>
                <a:cs typeface="Arial" panose="020B0604020202020204" pitchFamily="34" charset="0"/>
              </a:rPr>
              <a:t>2. https://doi.org/10.1021/acs.jmedchem.2c00668</a:t>
            </a:r>
          </a:p>
          <a:p>
            <a:pPr algn="just"/>
            <a:r>
              <a:rPr lang="it-IT" sz="3600" dirty="0">
                <a:solidFill>
                  <a:srgbClr val="FF0000"/>
                </a:solidFill>
                <a:effectLst/>
                <a:latin typeface="+mj-lt"/>
                <a:cs typeface="Arial" panose="020B0604020202020204" pitchFamily="34" charset="0"/>
              </a:rPr>
              <a:t>3. https://doi.org/10.7554/eLife.65339</a:t>
            </a:r>
          </a:p>
          <a:p>
            <a:pPr algn="just"/>
            <a:r>
              <a:rPr lang="it-IT" sz="3600" dirty="0">
                <a:solidFill>
                  <a:srgbClr val="FF0000"/>
                </a:solidFill>
                <a:effectLst/>
                <a:latin typeface="+mj-lt"/>
                <a:cs typeface="Arial" panose="020B0604020202020204" pitchFamily="34" charset="0"/>
              </a:rPr>
              <a:t>4. https://doi.org/10.1038/s41467-021-25166-6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8807867" y="19527810"/>
            <a:ext cx="14273060" cy="55092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We've recognized viral helicases as promising therapeutic targets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Novel NSP13 helicase binding site (Site #3) discovered, offering a unique drug target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Identified micromolar effective NSP13 helicase inhibitors, setting a solid groundwork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MD simulations revealed how nucleic acids impact ligand binding, enhancing our drug design strategy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Hit expansion in the READDI-AViDD program is ongoing, broadening potential drug candidates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Despite a hit identified in biochemical assays, further optimization is needed due to the lack of inhibition in cell-based viral growth assays</a:t>
            </a:r>
          </a:p>
        </p:txBody>
      </p:sp>
      <p:sp>
        <p:nvSpPr>
          <p:cNvPr id="107" name="Text Box 248"/>
          <p:cNvSpPr txBox="1">
            <a:spLocks noChangeArrowheads="1"/>
          </p:cNvSpPr>
          <p:nvPr/>
        </p:nvSpPr>
        <p:spPr bwMode="auto">
          <a:xfrm>
            <a:off x="897708" y="21101447"/>
            <a:ext cx="10766997" cy="615553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Rational design of allosteric helicase inhibitors </a:t>
            </a:r>
          </a:p>
        </p:txBody>
      </p:sp>
      <p:sp>
        <p:nvSpPr>
          <p:cNvPr id="40" name="Text Box 248"/>
          <p:cNvSpPr txBox="1">
            <a:spLocks noChangeArrowheads="1"/>
          </p:cNvSpPr>
          <p:nvPr/>
        </p:nvSpPr>
        <p:spPr bwMode="auto">
          <a:xfrm>
            <a:off x="12207379" y="5632847"/>
            <a:ext cx="16002000" cy="615553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Large-Scale Virtual Screening</a:t>
            </a:r>
          </a:p>
        </p:txBody>
      </p:sp>
      <p:sp>
        <p:nvSpPr>
          <p:cNvPr id="63" name="Text Box 248"/>
          <p:cNvSpPr txBox="1">
            <a:spLocks noChangeArrowheads="1"/>
          </p:cNvSpPr>
          <p:nvPr/>
        </p:nvSpPr>
        <p:spPr bwMode="auto">
          <a:xfrm>
            <a:off x="28864602" y="18642799"/>
            <a:ext cx="14273784" cy="61264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100" name="Text Box 248"/>
          <p:cNvSpPr txBox="1">
            <a:spLocks noChangeArrowheads="1"/>
          </p:cNvSpPr>
          <p:nvPr/>
        </p:nvSpPr>
        <p:spPr bwMode="auto">
          <a:xfrm>
            <a:off x="28900156" y="25335663"/>
            <a:ext cx="14273784" cy="61264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143" name="Text Box 248">
            <a:extLst>
              <a:ext uri="{FF2B5EF4-FFF2-40B4-BE49-F238E27FC236}">
                <a16:creationId xmlns:a16="http://schemas.microsoft.com/office/drawing/2014/main" id="{762E7794-4E90-4AEB-B6D6-9A34D9DF59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07212" y="29551053"/>
            <a:ext cx="14188564" cy="615553"/>
          </a:xfrm>
          <a:prstGeom prst="rect">
            <a:avLst/>
          </a:prstGeom>
          <a:solidFill>
            <a:schemeClr val="bg1"/>
          </a:solidFill>
          <a:ln w="1905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Funding Support: NIH 1U19AI171292-01 (READDI-</a:t>
            </a:r>
            <a:r>
              <a:rPr lang="en-US" altLang="zh-CN" sz="3400" b="1" dirty="0" err="1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AViDD</a:t>
            </a:r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 Center)</a:t>
            </a:r>
            <a:endParaRPr lang="en-US" altLang="zh-CN" sz="3400" dirty="0">
              <a:effectLst/>
              <a:latin typeface="+mj-lt"/>
              <a:ea typeface="SimSun" pitchFamily="2" charset="-122"/>
              <a:cs typeface="Arial" panose="020B0604020202020204" pitchFamily="34" charset="0"/>
            </a:endParaRPr>
          </a:p>
        </p:txBody>
      </p:sp>
      <p:pic>
        <p:nvPicPr>
          <p:cNvPr id="24" name="Graphic 23" descr="Email">
            <a:extLst>
              <a:ext uri="{FF2B5EF4-FFF2-40B4-BE49-F238E27FC236}">
                <a16:creationId xmlns:a16="http://schemas.microsoft.com/office/drawing/2014/main" id="{B2ED2AF8-8C65-464C-A778-798D9410BF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049281" y="30448815"/>
            <a:ext cx="1555185" cy="155518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0B2CA89-2105-41E1-9199-41B6862F7EA8}"/>
              </a:ext>
            </a:extLst>
          </p:cNvPr>
          <p:cNvSpPr/>
          <p:nvPr/>
        </p:nvSpPr>
        <p:spPr>
          <a:xfrm>
            <a:off x="30635517" y="31229578"/>
            <a:ext cx="4106765" cy="584775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zh-CN" sz="32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Tim.Willson@unc.edu</a:t>
            </a:r>
            <a:endParaRPr lang="en-US" altLang="zh-CN" b="1" dirty="0">
              <a:effectLst/>
              <a:latin typeface="+mj-lt"/>
              <a:ea typeface="SimSun" pitchFamily="2" charset="-122"/>
              <a:cs typeface="Arial" panose="020B0604020202020204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7FBE570-4674-4116-99C8-B9837BFD852C}"/>
              </a:ext>
            </a:extLst>
          </p:cNvPr>
          <p:cNvSpPr/>
          <p:nvPr/>
        </p:nvSpPr>
        <p:spPr>
          <a:xfrm>
            <a:off x="30612053" y="30534314"/>
            <a:ext cx="4609723" cy="584775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zh-CN" sz="3200" b="1" dirty="0" err="1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Anwar.Hossain@unc.edu</a:t>
            </a:r>
            <a:endParaRPr lang="en-US" altLang="zh-CN" b="1" dirty="0">
              <a:effectLst/>
              <a:latin typeface="+mj-lt"/>
              <a:ea typeface="SimSun" pitchFamily="2" charset="-122"/>
              <a:cs typeface="Arial" panose="020B0604020202020204" pitchFamily="34" charset="0"/>
            </a:endParaRPr>
          </a:p>
        </p:txBody>
      </p:sp>
      <p:sp>
        <p:nvSpPr>
          <p:cNvPr id="80" name="Text Box 262">
            <a:extLst>
              <a:ext uri="{FF2B5EF4-FFF2-40B4-BE49-F238E27FC236}">
                <a16:creationId xmlns:a16="http://schemas.microsoft.com/office/drawing/2014/main" id="{A317CE59-2567-438D-B1C1-D273AF5E10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1735625"/>
            <a:ext cx="32890217" cy="1737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FFBF0B"/>
                  </a:outerShdw>
                </a:effectLst>
              </a14:hiddenEffects>
            </a:ext>
          </a:extLst>
        </p:spPr>
        <p:txBody>
          <a:bodyPr lIns="54373" tIns="27186" rIns="54373" bIns="27186" anchor="ctr"/>
          <a:lstStyle>
            <a:lvl1pPr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lnSpc>
                <a:spcPct val="114000"/>
              </a:lnSpc>
            </a:pPr>
            <a:r>
              <a:rPr lang="en-US" altLang="zh-CN" sz="4800" b="1" u="sng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Mohammad Anwar Hossain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1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Konstantin Popov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2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</a:t>
            </a:r>
            <a:r>
              <a:rPr lang="en-US" altLang="zh-CN" sz="4800" dirty="0" err="1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Sumera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 Perveen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3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Thomas Knight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4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</a:t>
            </a:r>
            <a:r>
              <a:rPr lang="en-US" altLang="zh-CN" sz="4800" dirty="0" err="1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Kesatebrhan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 H. Asressu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1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</a:t>
            </a:r>
          </a:p>
          <a:p>
            <a:pPr algn="ctr">
              <a:lnSpc>
                <a:spcPct val="114000"/>
              </a:lnSpc>
            </a:pP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Kenneth Hugh Pearce Jr.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2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Cheryl Arrowsmith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3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Peter J. Brown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1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Matthew Todd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4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Alexander Tropsha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5</a:t>
            </a:r>
            <a:r>
              <a:rPr lang="en-US" altLang="zh-CN" sz="48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, Tim Willson</a:t>
            </a:r>
            <a:r>
              <a:rPr lang="en-US" altLang="zh-CN" sz="48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1026" name="Picture 2" descr="SGC-UNC">
            <a:extLst>
              <a:ext uri="{FF2B5EF4-FFF2-40B4-BE49-F238E27FC236}">
                <a16:creationId xmlns:a16="http://schemas.microsoft.com/office/drawing/2014/main" id="{3B328833-D55C-8892-D795-BC1DB15D0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6318" y="194527"/>
            <a:ext cx="4185858" cy="198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Box 242">
            <a:extLst>
              <a:ext uri="{FF2B5EF4-FFF2-40B4-BE49-F238E27FC236}">
                <a16:creationId xmlns:a16="http://schemas.microsoft.com/office/drawing/2014/main" id="{D9366AD8-81EA-7CA8-98F7-5F1B8B5455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951" y="10879394"/>
            <a:ext cx="10728937" cy="3868495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  <a:headEnd/>
            <a:tailEnd/>
          </a:ln>
          <a:effectLst/>
        </p:spPr>
        <p:txBody>
          <a:bodyPr wrap="square" lIns="162560" tIns="81280" rIns="162560" bIns="162560">
            <a:spAutoFit/>
          </a:bodyPr>
          <a:lstStyle>
            <a:lvl1pPr marL="2286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406405" indent="-406405" algn="just">
              <a:lnSpc>
                <a:spcPct val="120000"/>
              </a:lnSpc>
              <a:spcBef>
                <a:spcPts val="533"/>
              </a:spcBef>
              <a:buFont typeface="Wingdings" panose="05000000000000000000" pitchFamily="2" charset="2"/>
              <a:buChar char="q"/>
            </a:pPr>
            <a:r>
              <a:rPr lang="en-US" sz="3200" b="1" dirty="0">
                <a:effectLst/>
                <a:latin typeface="+mj-lt"/>
                <a:cs typeface="Arial" panose="020B0604020202020204" pitchFamily="34" charset="0"/>
              </a:rPr>
              <a:t>Goals</a:t>
            </a: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: </a:t>
            </a:r>
          </a:p>
          <a:p>
            <a:pPr marL="971550" lvl="1" indent="-457200" algn="just">
              <a:lnSpc>
                <a:spcPct val="120000"/>
              </a:lnSpc>
              <a:spcBef>
                <a:spcPts val="533"/>
              </a:spcBef>
              <a:buFont typeface="Wingdings" pitchFamily="2" charset="2"/>
              <a:buChar char="Ø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Employ an integrated, evidence-based approach to design allosteric inhibitors targeting SARS-CoV-2's NSP13 helicase. </a:t>
            </a:r>
          </a:p>
          <a:p>
            <a:pPr marL="971550" lvl="1" indent="-457200" algn="just">
              <a:lnSpc>
                <a:spcPct val="120000"/>
              </a:lnSpc>
              <a:spcBef>
                <a:spcPts val="533"/>
              </a:spcBef>
              <a:buFont typeface="Wingdings" pitchFamily="2" charset="2"/>
              <a:buChar char="Ø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Develop and validate these inhibitors, assessing their potential as COVID-19 therapeutic agents.</a:t>
            </a:r>
          </a:p>
        </p:txBody>
      </p:sp>
      <p:sp>
        <p:nvSpPr>
          <p:cNvPr id="11" name="Text Box 242">
            <a:extLst>
              <a:ext uri="{FF2B5EF4-FFF2-40B4-BE49-F238E27FC236}">
                <a16:creationId xmlns:a16="http://schemas.microsoft.com/office/drawing/2014/main" id="{3F7E352F-34A9-AD1E-A4AB-989075D3E6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7302" y="14859000"/>
            <a:ext cx="10775231" cy="6103979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  <a:headEnd/>
            <a:tailEnd/>
          </a:ln>
          <a:effectLst/>
        </p:spPr>
        <p:txBody>
          <a:bodyPr wrap="square" lIns="162560" tIns="81280" rIns="162560" bIns="162560">
            <a:spAutoFit/>
          </a:bodyPr>
          <a:lstStyle>
            <a:lvl1pPr marL="2286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406405" indent="-406405" algn="just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3200" b="1" dirty="0">
                <a:effectLst/>
                <a:latin typeface="+mj-lt"/>
                <a:cs typeface="Arial" panose="020B0604020202020204" pitchFamily="34" charset="0"/>
              </a:rPr>
              <a:t>Viral Helicases</a:t>
            </a: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:</a:t>
            </a:r>
          </a:p>
          <a:p>
            <a:pPr marL="971550" lvl="1" indent="-457200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Potential drug targets influencing RNA/DNA metabolism</a:t>
            </a:r>
          </a:p>
          <a:p>
            <a:pPr marL="1371600" lvl="2" indent="-457200" algn="just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Involved as key motor enzymes</a:t>
            </a:r>
          </a:p>
          <a:p>
            <a:pPr marL="971550" lvl="1" indent="-457200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Key functions:</a:t>
            </a:r>
          </a:p>
          <a:p>
            <a:pPr marL="1371600" lvl="2" indent="-457200" algn="just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Unwinding &amp; Energy Utilization</a:t>
            </a:r>
          </a:p>
          <a:p>
            <a:pPr marL="1371600" lvl="2" indent="-457200" algn="just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Regulation of Viral Processes</a:t>
            </a:r>
          </a:p>
          <a:p>
            <a:pPr marL="1371600" lvl="2" indent="-457200" algn="just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Host Interaction</a:t>
            </a:r>
          </a:p>
          <a:p>
            <a:pPr marL="971550" lvl="1" indent="-457200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Druggability of Helicases: Limited evidence</a:t>
            </a:r>
            <a:r>
              <a:rPr lang="en-US" sz="3200" baseline="30000" dirty="0">
                <a:effectLst/>
                <a:latin typeface="+mj-lt"/>
                <a:cs typeface="Arial" panose="020B0604020202020204" pitchFamily="34" charset="0"/>
              </a:rPr>
              <a:t>2,3</a:t>
            </a:r>
          </a:p>
          <a:p>
            <a:pPr marL="1371600" lvl="2" indent="-457200" algn="just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Data from phenotypic screenings</a:t>
            </a:r>
          </a:p>
          <a:p>
            <a:pPr marL="1371600" lvl="2" indent="-457200" algn="just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Insights from biochemical assays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067E8BA-E431-EAD4-D9D1-06172EE73452}"/>
              </a:ext>
            </a:extLst>
          </p:cNvPr>
          <p:cNvSpPr/>
          <p:nvPr/>
        </p:nvSpPr>
        <p:spPr>
          <a:xfrm>
            <a:off x="897302" y="29338012"/>
            <a:ext cx="10771632" cy="304698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effectLst/>
                <a:latin typeface="+mj-lt"/>
                <a:cs typeface="Arial" panose="020B0604020202020204" pitchFamily="34" charset="0"/>
              </a:rPr>
              <a:t>Is NSP13 Helicase druggable?</a:t>
            </a:r>
            <a:r>
              <a:rPr lang="en-US" sz="3200" baseline="30000" dirty="0">
                <a:effectLst/>
                <a:latin typeface="+mj-lt"/>
                <a:cs typeface="Arial" panose="020B0604020202020204" pitchFamily="34" charset="0"/>
              </a:rPr>
              <a:t>4</a:t>
            </a: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Site#1: NTP binding site soaked with 14 fragments</a:t>
            </a:r>
          </a:p>
          <a:p>
            <a:pPr algn="just"/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Site#2: RNA binding site soaked with 3 fragments; potential for PPI design</a:t>
            </a:r>
          </a:p>
          <a:p>
            <a:pPr algn="just"/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Site#3: Identified as a novel site soaked with multiple fragments. Potential for novel allosteric inhibitors </a:t>
            </a:r>
            <a:endParaRPr lang="en-US" sz="3200" b="1" dirty="0">
              <a:solidFill>
                <a:srgbClr val="FF0000"/>
              </a:solidFill>
              <a:effectLst/>
              <a:latin typeface="+mj-lt"/>
              <a:cs typeface="Arial" panose="020B0604020202020204" pitchFamily="34" charset="0"/>
            </a:endParaRPr>
          </a:p>
        </p:txBody>
      </p:sp>
      <p:sp>
        <p:nvSpPr>
          <p:cNvPr id="19" name="Text Box 248">
            <a:extLst>
              <a:ext uri="{FF2B5EF4-FFF2-40B4-BE49-F238E27FC236}">
                <a16:creationId xmlns:a16="http://schemas.microsoft.com/office/drawing/2014/main" id="{FF1C57A2-D18F-1206-0F3E-A20EE9EA6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57810" y="22696372"/>
            <a:ext cx="16002000" cy="615553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/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Compound screening</a:t>
            </a:r>
          </a:p>
        </p:txBody>
      </p:sp>
      <p:sp>
        <p:nvSpPr>
          <p:cNvPr id="42" name="Text Box 248">
            <a:extLst>
              <a:ext uri="{FF2B5EF4-FFF2-40B4-BE49-F238E27FC236}">
                <a16:creationId xmlns:a16="http://schemas.microsoft.com/office/drawing/2014/main" id="{574D607B-53D0-46CA-6574-6C5D845F3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66610" y="28724352"/>
            <a:ext cx="14273784" cy="61264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Acknowledgment</a:t>
            </a:r>
          </a:p>
        </p:txBody>
      </p:sp>
      <p:pic>
        <p:nvPicPr>
          <p:cNvPr id="39" name="Picture 38" descr="A blue square with white letters&#10;&#10;Description automatically generated">
            <a:extLst>
              <a:ext uri="{FF2B5EF4-FFF2-40B4-BE49-F238E27FC236}">
                <a16:creationId xmlns:a16="http://schemas.microsoft.com/office/drawing/2014/main" id="{E85FF71F-F525-F779-D9CF-2B52B482689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4114" y="30327600"/>
            <a:ext cx="1554480" cy="1554480"/>
          </a:xfrm>
          <a:prstGeom prst="rect">
            <a:avLst/>
          </a:prstGeom>
        </p:spPr>
      </p:pic>
      <p:pic>
        <p:nvPicPr>
          <p:cNvPr id="47" name="Picture 46" descr="A qr code with black dots&#10;&#10;Description automatically generated">
            <a:extLst>
              <a:ext uri="{FF2B5EF4-FFF2-40B4-BE49-F238E27FC236}">
                <a16:creationId xmlns:a16="http://schemas.microsoft.com/office/drawing/2014/main" id="{9F513BC5-73E7-16C9-3F9E-F22386BDD5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6120" y="30327600"/>
            <a:ext cx="1554480" cy="1554480"/>
          </a:xfrm>
          <a:prstGeom prst="rect">
            <a:avLst/>
          </a:prstGeom>
        </p:spPr>
      </p:pic>
      <p:sp>
        <p:nvSpPr>
          <p:cNvPr id="52" name="Right Arrow 51">
            <a:extLst>
              <a:ext uri="{FF2B5EF4-FFF2-40B4-BE49-F238E27FC236}">
                <a16:creationId xmlns:a16="http://schemas.microsoft.com/office/drawing/2014/main" id="{F219A1E0-E7AD-76A3-36F8-04D3E7546870}"/>
              </a:ext>
            </a:extLst>
          </p:cNvPr>
          <p:cNvSpPr/>
          <p:nvPr/>
        </p:nvSpPr>
        <p:spPr bwMode="auto">
          <a:xfrm>
            <a:off x="40819773" y="30581887"/>
            <a:ext cx="340192" cy="10668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940946B-ECDE-9925-4EF1-24EDDB0AD1E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4495"/>
          <a:stretch/>
        </p:blipFill>
        <p:spPr>
          <a:xfrm>
            <a:off x="922462" y="21793200"/>
            <a:ext cx="10709917" cy="7249444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4695079A-41E0-44F3-AA93-DFEA90A25585}"/>
              </a:ext>
            </a:extLst>
          </p:cNvPr>
          <p:cNvSpPr/>
          <p:nvPr/>
        </p:nvSpPr>
        <p:spPr>
          <a:xfrm>
            <a:off x="13018662" y="9215089"/>
            <a:ext cx="4822456" cy="10772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/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1.Fragment-based pharmacophore modeling</a:t>
            </a:r>
            <a:r>
              <a:rPr lang="en-US" sz="3200" baseline="30000" dirty="0">
                <a:effectLst/>
                <a:latin typeface="+mj-lt"/>
                <a:cs typeface="Arial" panose="020B0604020202020204" pitchFamily="34" charset="0"/>
              </a:rPr>
              <a:t>4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5DDA768D-C535-E8F2-4A6C-355D4778A9D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3793"/>
          <a:stretch/>
        </p:blipFill>
        <p:spPr>
          <a:xfrm>
            <a:off x="15292707" y="6441594"/>
            <a:ext cx="9837108" cy="10158749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69388AB5-240F-7624-91BA-79B97D1D504A}"/>
              </a:ext>
            </a:extLst>
          </p:cNvPr>
          <p:cNvSpPr txBox="1"/>
          <p:nvPr/>
        </p:nvSpPr>
        <p:spPr>
          <a:xfrm>
            <a:off x="18622720" y="12065485"/>
            <a:ext cx="2819400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effectLst/>
                <a:latin typeface="+mj-lt"/>
                <a:cs typeface="Arial" panose="020B0604020202020204" pitchFamily="34" charset="0"/>
              </a:rPr>
              <a:t>2. 40B similarity search</a:t>
            </a:r>
          </a:p>
          <a:p>
            <a:pPr algn="ctr"/>
            <a:r>
              <a:rPr lang="en-US" b="1" dirty="0">
                <a:effectLst/>
                <a:latin typeface="+mj-lt"/>
                <a:cs typeface="Arial" panose="020B0604020202020204" pitchFamily="34" charset="0"/>
              </a:rPr>
              <a:t>3. Docking &amp; scoring</a:t>
            </a:r>
            <a:endParaRPr lang="en-US" b="1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9379336-A29F-8BFB-00C9-A3123E29DBAC}"/>
              </a:ext>
            </a:extLst>
          </p:cNvPr>
          <p:cNvSpPr/>
          <p:nvPr/>
        </p:nvSpPr>
        <p:spPr>
          <a:xfrm>
            <a:off x="23454466" y="9221122"/>
            <a:ext cx="3447947" cy="10772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/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4.Biased generative modeling</a:t>
            </a:r>
            <a:endParaRPr lang="en-US" sz="3200" baseline="30000" dirty="0">
              <a:effectLst/>
              <a:latin typeface="+mj-lt"/>
              <a:cs typeface="Arial" panose="020B0604020202020204" pitchFamily="34" charset="0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CC2E7A39-945B-378C-9091-EB8A53740E98}"/>
              </a:ext>
            </a:extLst>
          </p:cNvPr>
          <p:cNvSpPr/>
          <p:nvPr/>
        </p:nvSpPr>
        <p:spPr bwMode="auto">
          <a:xfrm>
            <a:off x="13340740" y="14775589"/>
            <a:ext cx="3949010" cy="1649833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 cap="flat" cmpd="sng" algn="ctr">
            <a:solidFill>
              <a:schemeClr val="bg2">
                <a:lumMod val="9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u="sng" dirty="0">
                <a:effectLst/>
              </a:rPr>
              <a:t>Purchasable hit set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effectLst/>
              </a:rPr>
              <a:t>Physicochemical properties Commercial availability  Chemical Diversity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A98F164-F98F-5AD6-C131-5A6F7D999F15}"/>
              </a:ext>
            </a:extLst>
          </p:cNvPr>
          <p:cNvSpPr/>
          <p:nvPr/>
        </p:nvSpPr>
        <p:spPr bwMode="auto">
          <a:xfrm>
            <a:off x="22402800" y="14922182"/>
            <a:ext cx="3949010" cy="1649833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 cap="flat" cmpd="sng" algn="ctr">
            <a:solidFill>
              <a:schemeClr val="bg2">
                <a:lumMod val="9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u="sng" dirty="0">
                <a:effectLst/>
              </a:rPr>
              <a:t>De Novo hit set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effectLst/>
              </a:rPr>
              <a:t>Physicochemical properties Synthetic feasibility  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effectLst/>
              </a:rPr>
              <a:t>Drug like hits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9" name="Arrow: Down 68">
            <a:extLst>
              <a:ext uri="{FF2B5EF4-FFF2-40B4-BE49-F238E27FC236}">
                <a16:creationId xmlns:a16="http://schemas.microsoft.com/office/drawing/2014/main" id="{1458A1DF-2479-EB48-C99A-4881A387B7D2}"/>
              </a:ext>
            </a:extLst>
          </p:cNvPr>
          <p:cNvSpPr/>
          <p:nvPr/>
        </p:nvSpPr>
        <p:spPr bwMode="auto">
          <a:xfrm>
            <a:off x="23605622" y="13472124"/>
            <a:ext cx="776458" cy="960257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71" name="Arrow: Down 70">
            <a:extLst>
              <a:ext uri="{FF2B5EF4-FFF2-40B4-BE49-F238E27FC236}">
                <a16:creationId xmlns:a16="http://schemas.microsoft.com/office/drawing/2014/main" id="{55F816E3-F158-F48E-E4E3-D45C611F62A0}"/>
              </a:ext>
            </a:extLst>
          </p:cNvPr>
          <p:cNvSpPr/>
          <p:nvPr/>
        </p:nvSpPr>
        <p:spPr bwMode="auto">
          <a:xfrm rot="5400000" flipH="1">
            <a:off x="17541349" y="15015777"/>
            <a:ext cx="792914" cy="107880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graphicFrame>
        <p:nvGraphicFramePr>
          <p:cNvPr id="5" name="Table 11">
            <a:extLst>
              <a:ext uri="{FF2B5EF4-FFF2-40B4-BE49-F238E27FC236}">
                <a16:creationId xmlns:a16="http://schemas.microsoft.com/office/drawing/2014/main" id="{69F32F6A-0ECD-FC68-E7E3-96A87693A5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136406"/>
              </p:ext>
            </p:extLst>
          </p:nvPr>
        </p:nvGraphicFramePr>
        <p:xfrm>
          <a:off x="12207379" y="17035632"/>
          <a:ext cx="6461621" cy="4657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5821">
                  <a:extLst>
                    <a:ext uri="{9D8B030D-6E8A-4147-A177-3AD203B41FA5}">
                      <a16:colId xmlns:a16="http://schemas.microsoft.com/office/drawing/2014/main" val="327274038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49046237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814457970"/>
                    </a:ext>
                  </a:extLst>
                </a:gridCol>
              </a:tblGrid>
              <a:tr h="618729">
                <a:tc>
                  <a:txBody>
                    <a:bodyPr/>
                    <a:lstStyle/>
                    <a:p>
                      <a:r>
                        <a:rPr lang="en-US" sz="2800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Range of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Ro5 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2289098"/>
                  </a:ext>
                </a:extLst>
              </a:tr>
              <a:tr h="618729">
                <a:tc>
                  <a:txBody>
                    <a:bodyPr/>
                    <a:lstStyle/>
                    <a:p>
                      <a:r>
                        <a:rPr lang="en-US" sz="2800" dirty="0"/>
                        <a:t>MW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260 to 460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No-violation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559840"/>
                  </a:ext>
                </a:extLst>
              </a:tr>
              <a:tr h="618729">
                <a:tc>
                  <a:txBody>
                    <a:bodyPr/>
                    <a:lstStyle/>
                    <a:p>
                      <a:r>
                        <a:rPr lang="en-US" sz="2800" dirty="0"/>
                        <a:t>cLogP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-1.9 to 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128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No-violation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86813"/>
                  </a:ext>
                </a:extLst>
              </a:tr>
              <a:tr h="618729">
                <a:tc>
                  <a:txBody>
                    <a:bodyPr/>
                    <a:lstStyle/>
                    <a:p>
                      <a:r>
                        <a:rPr lang="en-US" sz="2800" dirty="0"/>
                        <a:t>cLogS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-6.8 to -3.5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128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344651"/>
                  </a:ext>
                </a:extLst>
              </a:tr>
              <a:tr h="618729">
                <a:tc>
                  <a:txBody>
                    <a:bodyPr/>
                    <a:lstStyle/>
                    <a:p>
                      <a:r>
                        <a:rPr lang="en-US" sz="2800" dirty="0"/>
                        <a:t>tPSA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75 to 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406464"/>
                  </a:ext>
                </a:extLst>
              </a:tr>
              <a:tr h="618729">
                <a:tc>
                  <a:txBody>
                    <a:bodyPr/>
                    <a:lstStyle/>
                    <a:p>
                      <a:r>
                        <a:rPr lang="en-US" sz="2800" dirty="0"/>
                        <a:t>HBA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6 to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128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No-violation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371169"/>
                  </a:ext>
                </a:extLst>
              </a:tr>
              <a:tr h="618729">
                <a:tc>
                  <a:txBody>
                    <a:bodyPr/>
                    <a:lstStyle/>
                    <a:p>
                      <a:r>
                        <a:rPr lang="en-US" sz="2800" dirty="0"/>
                        <a:t>HBD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 to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128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No-violation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057932"/>
                  </a:ext>
                </a:extLst>
              </a:tr>
            </a:tbl>
          </a:graphicData>
        </a:graphic>
      </p:graphicFrame>
      <p:sp>
        <p:nvSpPr>
          <p:cNvPr id="13" name="Bent-Up Arrow 12">
            <a:extLst>
              <a:ext uri="{FF2B5EF4-FFF2-40B4-BE49-F238E27FC236}">
                <a16:creationId xmlns:a16="http://schemas.microsoft.com/office/drawing/2014/main" id="{166FB45F-3A9A-1852-B232-26F118ABAE3D}"/>
              </a:ext>
            </a:extLst>
          </p:cNvPr>
          <p:cNvSpPr/>
          <p:nvPr/>
        </p:nvSpPr>
        <p:spPr bwMode="auto">
          <a:xfrm rot="10800000">
            <a:off x="12434411" y="16006733"/>
            <a:ext cx="762000" cy="689381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2273243-FEF0-974B-9095-422161C9087F}"/>
              </a:ext>
            </a:extLst>
          </p:cNvPr>
          <p:cNvCxnSpPr>
            <a:cxnSpLocks/>
          </p:cNvCxnSpPr>
          <p:nvPr/>
        </p:nvCxnSpPr>
        <p:spPr>
          <a:xfrm>
            <a:off x="16339600" y="23993016"/>
            <a:ext cx="8382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2682176-6AE0-C14E-C761-FDE15FC3584F}"/>
              </a:ext>
            </a:extLst>
          </p:cNvPr>
          <p:cNvSpPr txBox="1"/>
          <p:nvPr/>
        </p:nvSpPr>
        <p:spPr>
          <a:xfrm>
            <a:off x="12371362" y="23576273"/>
            <a:ext cx="3968238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effectLst/>
                <a:latin typeface="+mj-lt"/>
              </a:rPr>
              <a:t>51 Purchased hit compounds</a:t>
            </a:r>
          </a:p>
          <a:p>
            <a:r>
              <a:rPr lang="en-US" dirty="0" err="1">
                <a:effectLst/>
                <a:latin typeface="+mj-lt"/>
              </a:rPr>
              <a:t>DeNovo</a:t>
            </a:r>
            <a:r>
              <a:rPr lang="en-US" dirty="0">
                <a:effectLst/>
                <a:latin typeface="+mj-lt"/>
              </a:rPr>
              <a:t> Synthesis hits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2513DE-01AA-72C6-BD29-64CED78688B0}"/>
              </a:ext>
            </a:extLst>
          </p:cNvPr>
          <p:cNvSpPr txBox="1"/>
          <p:nvPr/>
        </p:nvSpPr>
        <p:spPr>
          <a:xfrm>
            <a:off x="24721600" y="23394026"/>
            <a:ext cx="2718495" cy="120032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effectLst/>
                <a:latin typeface="+mj-lt"/>
              </a:rPr>
              <a:t>Observed activity confirmation</a:t>
            </a:r>
          </a:p>
          <a:p>
            <a:pPr marL="285750" indent="-285750">
              <a:buFontTx/>
              <a:buChar char="-"/>
            </a:pPr>
            <a:r>
              <a:rPr lang="en-US" dirty="0">
                <a:effectLst/>
                <a:latin typeface="+mj-lt"/>
              </a:rPr>
              <a:t>New SAR Design</a:t>
            </a:r>
          </a:p>
        </p:txBody>
      </p:sp>
      <p:sp>
        <p:nvSpPr>
          <p:cNvPr id="18" name="Isosceles Triangle 53">
            <a:extLst>
              <a:ext uri="{FF2B5EF4-FFF2-40B4-BE49-F238E27FC236}">
                <a16:creationId xmlns:a16="http://schemas.microsoft.com/office/drawing/2014/main" id="{99022E73-7583-8A91-7AFB-360288DB5605}"/>
              </a:ext>
            </a:extLst>
          </p:cNvPr>
          <p:cNvSpPr/>
          <p:nvPr/>
        </p:nvSpPr>
        <p:spPr>
          <a:xfrm rot="5400000">
            <a:off x="16611963" y="23889966"/>
            <a:ext cx="293298" cy="227020"/>
          </a:xfrm>
          <a:prstGeom prst="triangle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Isosceles Triangle 54">
            <a:extLst>
              <a:ext uri="{FF2B5EF4-FFF2-40B4-BE49-F238E27FC236}">
                <a16:creationId xmlns:a16="http://schemas.microsoft.com/office/drawing/2014/main" id="{39799F8F-432A-DC39-1532-57E1E4FAF21E}"/>
              </a:ext>
            </a:extLst>
          </p:cNvPr>
          <p:cNvSpPr/>
          <p:nvPr/>
        </p:nvSpPr>
        <p:spPr>
          <a:xfrm rot="5400000">
            <a:off x="21382536" y="23889966"/>
            <a:ext cx="293298" cy="227020"/>
          </a:xfrm>
          <a:prstGeom prst="triangle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68B4B3A-7CBE-F309-2437-2F686F2D7EDB}"/>
              </a:ext>
            </a:extLst>
          </p:cNvPr>
          <p:cNvSpPr txBox="1"/>
          <p:nvPr/>
        </p:nvSpPr>
        <p:spPr>
          <a:xfrm>
            <a:off x="17147862" y="23578657"/>
            <a:ext cx="3968237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effectLst/>
                <a:latin typeface="+mj-lt"/>
              </a:rPr>
              <a:t>SARS-COV-2 ATPase &amp; SPR</a:t>
            </a:r>
          </a:p>
          <a:p>
            <a:r>
              <a:rPr lang="en-US" dirty="0">
                <a:effectLst/>
                <a:latin typeface="+mj-lt"/>
              </a:rPr>
              <a:t>MERS SPR Assay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19CEAA-726A-3221-2AF0-1BEF5314123D}"/>
              </a:ext>
            </a:extLst>
          </p:cNvPr>
          <p:cNvSpPr txBox="1"/>
          <p:nvPr/>
        </p:nvSpPr>
        <p:spPr>
          <a:xfrm>
            <a:off x="21898333" y="23578657"/>
            <a:ext cx="2349243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effectLst/>
                <a:latin typeface="+mj-lt"/>
              </a:rPr>
              <a:t>Antiviral Assay, Crystallography</a:t>
            </a:r>
          </a:p>
        </p:txBody>
      </p:sp>
      <p:sp>
        <p:nvSpPr>
          <p:cNvPr id="26" name="Text Box 248">
            <a:extLst>
              <a:ext uri="{FF2B5EF4-FFF2-40B4-BE49-F238E27FC236}">
                <a16:creationId xmlns:a16="http://schemas.microsoft.com/office/drawing/2014/main" id="{2AE65A1D-A722-B7C8-9572-ABC0385BDB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12561" y="24930396"/>
            <a:ext cx="16002000" cy="58477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2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Results: NSP13 SPR and ATPase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52DD3A1-54A8-2E8A-514B-9EB17D0835C3}"/>
              </a:ext>
            </a:extLst>
          </p:cNvPr>
          <p:cNvSpPr/>
          <p:nvPr/>
        </p:nvSpPr>
        <p:spPr>
          <a:xfrm>
            <a:off x="28900156" y="16354159"/>
            <a:ext cx="14273060" cy="206210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NSP13 is a motor enzyme which makes it difficult to identify inhibitors by rational 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Lack of positive control for NSP13 ATPase assay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+mj-lt"/>
                <a:cs typeface="Arial" panose="020B0604020202020204" pitchFamily="34" charset="0"/>
              </a:rPr>
              <a:t>No known helicase inhibitors active in SPR</a:t>
            </a:r>
          </a:p>
        </p:txBody>
      </p:sp>
      <p:sp>
        <p:nvSpPr>
          <p:cNvPr id="115" name="Text Box 248">
            <a:extLst>
              <a:ext uri="{FF2B5EF4-FFF2-40B4-BE49-F238E27FC236}">
                <a16:creationId xmlns:a16="http://schemas.microsoft.com/office/drawing/2014/main" id="{E447C656-144F-B221-0B48-F7D23F0EE5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64602" y="15431068"/>
            <a:ext cx="14273784" cy="61264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C1ECFFD-ACF9-ACEC-8F9C-F97759649565}"/>
              </a:ext>
            </a:extLst>
          </p:cNvPr>
          <p:cNvSpPr txBox="1"/>
          <p:nvPr/>
        </p:nvSpPr>
        <p:spPr>
          <a:xfrm>
            <a:off x="40282346" y="8508620"/>
            <a:ext cx="29038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effectLst/>
              </a:rPr>
              <a:t>Notable C-term-B pocket shape difference when ssRNA bound to part of the RTC complex. </a:t>
            </a:r>
          </a:p>
        </p:txBody>
      </p:sp>
      <p:pic>
        <p:nvPicPr>
          <p:cNvPr id="118" name="Picture 117">
            <a:extLst>
              <a:ext uri="{FF2B5EF4-FFF2-40B4-BE49-F238E27FC236}">
                <a16:creationId xmlns:a16="http://schemas.microsoft.com/office/drawing/2014/main" id="{8C933009-1FBF-6311-1677-6C758FCAE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898399" y="10011036"/>
            <a:ext cx="5291318" cy="2472432"/>
          </a:xfrm>
          <a:prstGeom prst="rect">
            <a:avLst/>
          </a:prstGeom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14842497-154E-2676-D7E5-9BC354629C69}"/>
              </a:ext>
            </a:extLst>
          </p:cNvPr>
          <p:cNvSpPr txBox="1"/>
          <p:nvPr/>
        </p:nvSpPr>
        <p:spPr>
          <a:xfrm>
            <a:off x="34773595" y="6400800"/>
            <a:ext cx="62982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effectLst/>
              </a:rPr>
              <a:t>Pdb: 7KRO (nsp13-ATP-ssRNA) at 0ns/100ns</a:t>
            </a:r>
          </a:p>
        </p:txBody>
      </p:sp>
      <p:pic>
        <p:nvPicPr>
          <p:cNvPr id="120" name="Picture 119">
            <a:extLst>
              <a:ext uri="{FF2B5EF4-FFF2-40B4-BE49-F238E27FC236}">
                <a16:creationId xmlns:a16="http://schemas.microsoft.com/office/drawing/2014/main" id="{8D6CDFEA-05E9-67EB-4B86-E9A7884A7B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898399" y="7063507"/>
            <a:ext cx="5291318" cy="2489657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D2AB4180-5BFB-C41E-AAA7-AF7A0B4D729D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3622"/>
          <a:stretch/>
        </p:blipFill>
        <p:spPr>
          <a:xfrm>
            <a:off x="29030090" y="7876115"/>
            <a:ext cx="5722375" cy="3776670"/>
          </a:xfrm>
          <a:prstGeom prst="rect">
            <a:avLst/>
          </a:prstGeom>
        </p:spPr>
      </p:pic>
      <p:sp>
        <p:nvSpPr>
          <p:cNvPr id="121" name="Arrow: Right 19">
            <a:extLst>
              <a:ext uri="{FF2B5EF4-FFF2-40B4-BE49-F238E27FC236}">
                <a16:creationId xmlns:a16="http://schemas.microsoft.com/office/drawing/2014/main" id="{1C966664-6336-BE57-175D-47442BFE61DE}"/>
              </a:ext>
            </a:extLst>
          </p:cNvPr>
          <p:cNvSpPr/>
          <p:nvPr/>
        </p:nvSpPr>
        <p:spPr>
          <a:xfrm rot="20917294">
            <a:off x="32376823" y="8050625"/>
            <a:ext cx="2676877" cy="40011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Arrow: Right 20">
            <a:extLst>
              <a:ext uri="{FF2B5EF4-FFF2-40B4-BE49-F238E27FC236}">
                <a16:creationId xmlns:a16="http://schemas.microsoft.com/office/drawing/2014/main" id="{057EEE15-6ACE-D0BF-FEDD-ACA3647BFE96}"/>
              </a:ext>
            </a:extLst>
          </p:cNvPr>
          <p:cNvSpPr/>
          <p:nvPr/>
        </p:nvSpPr>
        <p:spPr>
          <a:xfrm rot="1175520">
            <a:off x="33578208" y="10399239"/>
            <a:ext cx="1677667" cy="40011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F6373699-0046-F364-31FE-C09177832564}"/>
              </a:ext>
            </a:extLst>
          </p:cNvPr>
          <p:cNvSpPr txBox="1"/>
          <p:nvPr/>
        </p:nvSpPr>
        <p:spPr>
          <a:xfrm>
            <a:off x="34752465" y="9538763"/>
            <a:ext cx="61402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effectLst/>
              </a:rPr>
              <a:t>Pdb: 5RM9 (fragment-nsp13)</a:t>
            </a:r>
          </a:p>
        </p:txBody>
      </p:sp>
      <p:sp>
        <p:nvSpPr>
          <p:cNvPr id="76" name="Text Box 262">
            <a:extLst>
              <a:ext uri="{FF2B5EF4-FFF2-40B4-BE49-F238E27FC236}">
                <a16:creationId xmlns:a16="http://schemas.microsoft.com/office/drawing/2014/main" id="{5717F798-4F29-A44E-C189-E3D32D604F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9258" y="3499821"/>
            <a:ext cx="28513542" cy="1757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FFBF0B"/>
                  </a:outerShdw>
                </a:effectLst>
              </a14:hiddenEffects>
            </a:ext>
          </a:extLst>
        </p:spPr>
        <p:txBody>
          <a:bodyPr lIns="54373" tIns="27186" rIns="54373" bIns="27186" anchor="ctr"/>
          <a:lstStyle>
            <a:lvl1pPr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lnSpc>
                <a:spcPct val="114000"/>
              </a:lnSpc>
            </a:pPr>
            <a:r>
              <a:rPr lang="en-US" altLang="zh-CN" sz="44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1</a:t>
            </a:r>
            <a:r>
              <a:rPr lang="en-US" altLang="zh-CN" sz="44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SGC-UNC, </a:t>
            </a:r>
            <a:r>
              <a:rPr lang="en-US" altLang="zh-CN" sz="44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2</a:t>
            </a:r>
            <a:r>
              <a:rPr lang="en-US" altLang="zh-CN" sz="44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CICBDD, </a:t>
            </a:r>
            <a:r>
              <a:rPr lang="en-US" altLang="zh-CN" sz="44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5</a:t>
            </a:r>
            <a:r>
              <a:rPr lang="en-US" altLang="zh-CN" sz="44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CBMC, UNC Eshelman School of Pharmacy, The University of North Carolina at Chapel Hill,  NC, USA; </a:t>
            </a:r>
            <a:r>
              <a:rPr lang="en-US" altLang="zh-CN" sz="44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3</a:t>
            </a:r>
            <a:r>
              <a:rPr lang="en-US" altLang="zh-CN" sz="44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SGC, University of Toronto, Canada; </a:t>
            </a:r>
            <a:r>
              <a:rPr lang="en-US" altLang="zh-CN" sz="4400" baseline="300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4</a:t>
            </a:r>
            <a:r>
              <a:rPr lang="en-US" altLang="zh-CN" sz="4400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UCL School of Pharmacy, London, UK</a:t>
            </a:r>
          </a:p>
        </p:txBody>
      </p:sp>
      <p:sp>
        <p:nvSpPr>
          <p:cNvPr id="73" name="Text Box 248">
            <a:extLst>
              <a:ext uri="{FF2B5EF4-FFF2-40B4-BE49-F238E27FC236}">
                <a16:creationId xmlns:a16="http://schemas.microsoft.com/office/drawing/2014/main" id="{6EBF32D3-F083-6CEB-A55D-9629AFC27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00879" y="5649801"/>
            <a:ext cx="14273061" cy="58477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2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MD Simulation of De Novo Hits</a:t>
            </a:r>
          </a:p>
        </p:txBody>
      </p:sp>
      <p:sp>
        <p:nvSpPr>
          <p:cNvPr id="9" name="Text Box 262">
            <a:extLst>
              <a:ext uri="{FF2B5EF4-FFF2-40B4-BE49-F238E27FC236}">
                <a16:creationId xmlns:a16="http://schemas.microsoft.com/office/drawing/2014/main" id="{1449629D-7415-6898-0826-4E385B0579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152400"/>
            <a:ext cx="35262459" cy="1568539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FFBF0B"/>
                  </a:outerShdw>
                </a:effectLst>
              </a14:hiddenEffects>
            </a:ext>
          </a:extLst>
        </p:spPr>
        <p:txBody>
          <a:bodyPr lIns="54373" tIns="27186" rIns="54373" bIns="27186" anchor="ctr"/>
          <a:lstStyle>
            <a:lvl1pPr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zh-CN" sz="80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Identification of SARS-CoV-2 helicase inhibitors by large-scale virtual screening</a:t>
            </a:r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616825D2-8073-D859-47A0-CDC29040466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12700" y="38100"/>
            <a:ext cx="3822700" cy="2247900"/>
          </a:xfrm>
          <a:prstGeom prst="rect">
            <a:avLst/>
          </a:prstGeom>
        </p:spPr>
      </p:pic>
      <p:sp>
        <p:nvSpPr>
          <p:cNvPr id="99" name="Text Box 248">
            <a:extLst>
              <a:ext uri="{FF2B5EF4-FFF2-40B4-BE49-F238E27FC236}">
                <a16:creationId xmlns:a16="http://schemas.microsoft.com/office/drawing/2014/main" id="{EE5899F8-9F87-B225-4197-7CE11B6F9A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113" y="5611741"/>
            <a:ext cx="10766997" cy="615553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zh-CN" sz="3400" b="1" dirty="0">
                <a:effectLst/>
                <a:latin typeface="+mj-lt"/>
                <a:ea typeface="SimSun" pitchFamily="2" charset="-122"/>
                <a:cs typeface="Arial" panose="020B0604020202020204" pitchFamily="34" charset="0"/>
              </a:rPr>
              <a:t>Introduction</a:t>
            </a: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B164C2DC-8D5E-F12B-F3DE-466955B2137F}"/>
              </a:ext>
            </a:extLst>
          </p:cNvPr>
          <p:cNvCxnSpPr/>
          <p:nvPr/>
        </p:nvCxnSpPr>
        <p:spPr bwMode="auto">
          <a:xfrm flipV="1">
            <a:off x="-12700" y="1143000"/>
            <a:ext cx="3822700" cy="1905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9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5B1D594C-BFCC-D7AA-E8F7-F1B5DEA5E05C}"/>
              </a:ext>
            </a:extLst>
          </p:cNvPr>
          <p:cNvSpPr/>
          <p:nvPr/>
        </p:nvSpPr>
        <p:spPr>
          <a:xfrm>
            <a:off x="12365839" y="22134572"/>
            <a:ext cx="5819470" cy="4206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i="1" baseline="30000" dirty="0">
                <a:effectLst/>
                <a:latin typeface="+mj-lt"/>
                <a:cs typeface="Arial" panose="020B0604020202020204" pitchFamily="34" charset="0"/>
              </a:rPr>
              <a:t>Physicochemical properties of selected hits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1FA1429-A205-7009-9E1B-E9DD79FCF2FD}"/>
              </a:ext>
            </a:extLst>
          </p:cNvPr>
          <p:cNvSpPr/>
          <p:nvPr/>
        </p:nvSpPr>
        <p:spPr>
          <a:xfrm>
            <a:off x="20875205" y="22134572"/>
            <a:ext cx="5819470" cy="4206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i="1" baseline="30000" dirty="0">
                <a:effectLst/>
                <a:latin typeface="+mj-lt"/>
                <a:cs typeface="Arial" panose="020B0604020202020204" pitchFamily="34" charset="0"/>
              </a:rPr>
              <a:t>Representative de novo hit synthesis scheme</a:t>
            </a:r>
          </a:p>
        </p:txBody>
      </p:sp>
      <p:sp>
        <p:nvSpPr>
          <p:cNvPr id="31" name="Arrow: Bent-Up 30">
            <a:extLst>
              <a:ext uri="{FF2B5EF4-FFF2-40B4-BE49-F238E27FC236}">
                <a16:creationId xmlns:a16="http://schemas.microsoft.com/office/drawing/2014/main" id="{F4077A8C-CDF4-7E99-DF89-7515825F08DF}"/>
              </a:ext>
            </a:extLst>
          </p:cNvPr>
          <p:cNvSpPr/>
          <p:nvPr/>
        </p:nvSpPr>
        <p:spPr bwMode="auto">
          <a:xfrm flipH="1">
            <a:off x="19507674" y="24482233"/>
            <a:ext cx="5181600" cy="201292"/>
          </a:xfrm>
          <a:prstGeom prst="bentUpArrow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C48AF33-B021-5B90-8DD3-6F100B2BCE7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146220" y="25751116"/>
            <a:ext cx="2476500" cy="6985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BAFE7D5-0427-8D69-D14D-15A6783B8824}"/>
              </a:ext>
            </a:extLst>
          </p:cNvPr>
          <p:cNvSpPr txBox="1"/>
          <p:nvPr/>
        </p:nvSpPr>
        <p:spPr>
          <a:xfrm>
            <a:off x="14126834" y="26543615"/>
            <a:ext cx="1823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</a:rPr>
              <a:t>RA-0001264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169BB52-E01A-1890-DE68-936FDCCD0A41}"/>
              </a:ext>
            </a:extLst>
          </p:cNvPr>
          <p:cNvSpPr txBox="1"/>
          <p:nvPr/>
        </p:nvSpPr>
        <p:spPr>
          <a:xfrm>
            <a:off x="16866057" y="26543615"/>
            <a:ext cx="1879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</a:rPr>
              <a:t>RA-0001263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AA85B74-A69C-2A39-8D96-FA7672E0EABF}"/>
              </a:ext>
            </a:extLst>
          </p:cNvPr>
          <p:cNvSpPr txBox="1"/>
          <p:nvPr/>
        </p:nvSpPr>
        <p:spPr>
          <a:xfrm>
            <a:off x="12271959" y="26554446"/>
            <a:ext cx="557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</a:rPr>
              <a:t>ID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88526F7-A4C3-D0F8-9647-96428E066E7B}"/>
              </a:ext>
            </a:extLst>
          </p:cNvPr>
          <p:cNvCxnSpPr>
            <a:cxnSpLocks/>
          </p:cNvCxnSpPr>
          <p:nvPr/>
        </p:nvCxnSpPr>
        <p:spPr>
          <a:xfrm>
            <a:off x="12271959" y="26608764"/>
            <a:ext cx="662439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8E96391E-6DAB-C4E7-96D5-3892B92C1446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t="19950" r="66579" b="59975"/>
          <a:stretch/>
        </p:blipFill>
        <p:spPr>
          <a:xfrm>
            <a:off x="13606679" y="26991540"/>
            <a:ext cx="1335540" cy="1604444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71320C73-7836-E7F7-8243-FD33AAF8D04B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-237" r="66579" b="79675"/>
          <a:stretch/>
        </p:blipFill>
        <p:spPr>
          <a:xfrm>
            <a:off x="16345815" y="26983438"/>
            <a:ext cx="1300722" cy="1570901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D9662C17-28DD-6C19-D45F-EEE644FB1C24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r="62196"/>
          <a:stretch/>
        </p:blipFill>
        <p:spPr>
          <a:xfrm>
            <a:off x="13234005" y="28803600"/>
            <a:ext cx="2282220" cy="1543067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57C9EB3F-3014-FF28-6EF6-ED495BBD437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643573" y="26994632"/>
            <a:ext cx="1300722" cy="1567211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DD37C385-8FF7-D372-12F1-1B91537307B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4957610" y="26961237"/>
            <a:ext cx="1335752" cy="1604212"/>
          </a:xfrm>
          <a:prstGeom prst="rect">
            <a:avLst/>
          </a:prstGeom>
        </p:spPr>
      </p:pic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7651178-B7A0-3BB0-4E8D-9D6C471D93A2}"/>
              </a:ext>
            </a:extLst>
          </p:cNvPr>
          <p:cNvCxnSpPr>
            <a:cxnSpLocks/>
          </p:cNvCxnSpPr>
          <p:nvPr/>
        </p:nvCxnSpPr>
        <p:spPr>
          <a:xfrm flipV="1">
            <a:off x="12271959" y="26925680"/>
            <a:ext cx="6624397" cy="214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E038CA2B-F738-925E-5F1A-312BE0D3457C}"/>
              </a:ext>
            </a:extLst>
          </p:cNvPr>
          <p:cNvSpPr txBox="1"/>
          <p:nvPr/>
        </p:nvSpPr>
        <p:spPr>
          <a:xfrm>
            <a:off x="12277613" y="28630279"/>
            <a:ext cx="9187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SPR KD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B740843-0564-FE15-9FC7-866A4A4497CB}"/>
              </a:ext>
            </a:extLst>
          </p:cNvPr>
          <p:cNvSpPr txBox="1"/>
          <p:nvPr/>
        </p:nvSpPr>
        <p:spPr>
          <a:xfrm>
            <a:off x="14978100" y="28637944"/>
            <a:ext cx="12947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</a:rPr>
              <a:t>MERS </a:t>
            </a:r>
            <a:r>
              <a:rPr lang="en-US" sz="1600" b="1" dirty="0">
                <a:effectLst/>
              </a:rPr>
              <a:t>5 µM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93DB73A-E590-AE2C-FB54-90F94B923263}"/>
              </a:ext>
            </a:extLst>
          </p:cNvPr>
          <p:cNvCxnSpPr>
            <a:cxnSpLocks/>
          </p:cNvCxnSpPr>
          <p:nvPr/>
        </p:nvCxnSpPr>
        <p:spPr>
          <a:xfrm>
            <a:off x="12266956" y="28623683"/>
            <a:ext cx="66294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CB7D039-99EB-C271-ABAB-9830096A693D}"/>
              </a:ext>
            </a:extLst>
          </p:cNvPr>
          <p:cNvCxnSpPr>
            <a:cxnSpLocks/>
          </p:cNvCxnSpPr>
          <p:nvPr/>
        </p:nvCxnSpPr>
        <p:spPr>
          <a:xfrm>
            <a:off x="12266956" y="28982454"/>
            <a:ext cx="66294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41F4B8A3-B19F-814E-19D6-C6315B9D7936}"/>
              </a:ext>
            </a:extLst>
          </p:cNvPr>
          <p:cNvSpPr txBox="1"/>
          <p:nvPr/>
        </p:nvSpPr>
        <p:spPr>
          <a:xfrm>
            <a:off x="13578579" y="28623683"/>
            <a:ext cx="15792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</a:rPr>
              <a:t>SARS-2 </a:t>
            </a:r>
            <a:r>
              <a:rPr lang="en-US" sz="1600" b="1" dirty="0">
                <a:effectLst/>
              </a:rPr>
              <a:t>6 µM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77AB9DCE-1784-90E6-7313-4BA1571C6615}"/>
              </a:ext>
            </a:extLst>
          </p:cNvPr>
          <p:cNvSpPr txBox="1"/>
          <p:nvPr/>
        </p:nvSpPr>
        <p:spPr>
          <a:xfrm>
            <a:off x="17648396" y="28630279"/>
            <a:ext cx="13577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</a:rPr>
              <a:t>MERS </a:t>
            </a:r>
            <a:r>
              <a:rPr lang="en-US" sz="1600" b="1" dirty="0">
                <a:effectLst/>
              </a:rPr>
              <a:t>11 µM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918FE22-26D6-EB7C-F619-50796D3C6502}"/>
              </a:ext>
            </a:extLst>
          </p:cNvPr>
          <p:cNvSpPr txBox="1"/>
          <p:nvPr/>
        </p:nvSpPr>
        <p:spPr>
          <a:xfrm>
            <a:off x="16167492" y="28630279"/>
            <a:ext cx="14760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</a:rPr>
              <a:t>SARS-2 </a:t>
            </a:r>
            <a:r>
              <a:rPr lang="en-US" sz="1600" b="1" dirty="0">
                <a:effectLst/>
              </a:rPr>
              <a:t>11 µM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9789E19-3407-E703-28D5-8123ACE4108F}"/>
              </a:ext>
            </a:extLst>
          </p:cNvPr>
          <p:cNvSpPr txBox="1"/>
          <p:nvPr/>
        </p:nvSpPr>
        <p:spPr>
          <a:xfrm>
            <a:off x="12271959" y="30141547"/>
            <a:ext cx="1888852" cy="643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</a:rPr>
              <a:t>SARS-CoV-2 </a:t>
            </a:r>
          </a:p>
          <a:p>
            <a:r>
              <a:rPr lang="en-US" sz="1600" dirty="0">
                <a:effectLst/>
              </a:rPr>
              <a:t>ATPase IC</a:t>
            </a:r>
            <a:r>
              <a:rPr lang="en-US" sz="1600" baseline="-25000" dirty="0">
                <a:effectLst/>
              </a:rPr>
              <a:t>50</a:t>
            </a:r>
            <a:endParaRPr lang="en-US" sz="1600" dirty="0">
              <a:effectLst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22FE8F7-2249-107C-8235-458D054E41D0}"/>
              </a:ext>
            </a:extLst>
          </p:cNvPr>
          <p:cNvSpPr txBox="1"/>
          <p:nvPr/>
        </p:nvSpPr>
        <p:spPr>
          <a:xfrm>
            <a:off x="14269840" y="30288147"/>
            <a:ext cx="8510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/>
              </a:rPr>
              <a:t>48 µM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602B9FF2-C94B-1761-E79C-2D323F7ED2AD}"/>
              </a:ext>
            </a:extLst>
          </p:cNvPr>
          <p:cNvSpPr txBox="1"/>
          <p:nvPr/>
        </p:nvSpPr>
        <p:spPr>
          <a:xfrm>
            <a:off x="17526002" y="30288147"/>
            <a:ext cx="7802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/>
              </a:rPr>
              <a:t>12 µM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D87CC5BF-C0BC-A92D-D386-35977956569A}"/>
              </a:ext>
            </a:extLst>
          </p:cNvPr>
          <p:cNvCxnSpPr>
            <a:cxnSpLocks/>
          </p:cNvCxnSpPr>
          <p:nvPr/>
        </p:nvCxnSpPr>
        <p:spPr>
          <a:xfrm>
            <a:off x="12266956" y="30181964"/>
            <a:ext cx="66294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AFFF6887-B696-9620-8419-8CFF5AA30E34}"/>
              </a:ext>
            </a:extLst>
          </p:cNvPr>
          <p:cNvCxnSpPr>
            <a:cxnSpLocks/>
          </p:cNvCxnSpPr>
          <p:nvPr/>
        </p:nvCxnSpPr>
        <p:spPr>
          <a:xfrm>
            <a:off x="12266956" y="30708600"/>
            <a:ext cx="66294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9" name="Picture 128">
            <a:extLst>
              <a:ext uri="{FF2B5EF4-FFF2-40B4-BE49-F238E27FC236}">
                <a16:creationId xmlns:a16="http://schemas.microsoft.com/office/drawing/2014/main" id="{155C7866-C4BA-A08F-629B-F06A10427EE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3857925" y="25765642"/>
            <a:ext cx="2209800" cy="673100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38F592C6-005A-8538-7232-B6248FAA53ED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64512"/>
          <a:stretch/>
        </p:blipFill>
        <p:spPr>
          <a:xfrm>
            <a:off x="16812427" y="28889867"/>
            <a:ext cx="1933322" cy="1392482"/>
          </a:xfrm>
          <a:prstGeom prst="rect">
            <a:avLst/>
          </a:prstGeom>
        </p:spPr>
      </p:pic>
      <p:graphicFrame>
        <p:nvGraphicFramePr>
          <p:cNvPr id="134" name="Table 134">
            <a:extLst>
              <a:ext uri="{FF2B5EF4-FFF2-40B4-BE49-F238E27FC236}">
                <a16:creationId xmlns:a16="http://schemas.microsoft.com/office/drawing/2014/main" id="{97E8602C-A1B4-6B32-54E7-62A1CF6632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233383"/>
              </p:ext>
            </p:extLst>
          </p:nvPr>
        </p:nvGraphicFramePr>
        <p:xfrm>
          <a:off x="12265860" y="30800040"/>
          <a:ext cx="6403140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7740">
                  <a:extLst>
                    <a:ext uri="{9D8B030D-6E8A-4147-A177-3AD203B41FA5}">
                      <a16:colId xmlns:a16="http://schemas.microsoft.com/office/drawing/2014/main" val="364267419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1011233749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56704593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80338819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20480261"/>
                    </a:ext>
                  </a:extLst>
                </a:gridCol>
              </a:tblGrid>
              <a:tr h="272691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4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RA-0001264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4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RA-0001263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1030267"/>
                  </a:ext>
                </a:extLst>
              </a:tr>
              <a:tr h="272691">
                <a:tc>
                  <a:txBody>
                    <a:bodyPr/>
                    <a:lstStyle/>
                    <a:p>
                      <a:r>
                        <a:rPr lang="en-US" dirty="0"/>
                        <a:t>MW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381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346.41</a:t>
                      </a:r>
                    </a:p>
                  </a:txBody>
                  <a:tcPr>
                    <a:lnL w="12700" cmpd="sng">
                      <a:noFill/>
                    </a:lnL>
                    <a:lnR w="381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342.35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4944261"/>
                  </a:ext>
                </a:extLst>
              </a:tr>
              <a:tr h="272691">
                <a:tc>
                  <a:txBody>
                    <a:bodyPr/>
                    <a:lstStyle/>
                    <a:p>
                      <a:r>
                        <a:rPr lang="en-US" dirty="0" err="1"/>
                        <a:t>cLogP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381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0.14</a:t>
                      </a:r>
                    </a:p>
                  </a:txBody>
                  <a:tcPr>
                    <a:lnL w="12700" cmpd="sng">
                      <a:noFill/>
                    </a:lnL>
                    <a:lnR w="381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-0.32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74277555"/>
                  </a:ext>
                </a:extLst>
              </a:tr>
              <a:tr h="272691">
                <a:tc>
                  <a:txBody>
                    <a:bodyPr/>
                    <a:lstStyle/>
                    <a:p>
                      <a:r>
                        <a:rPr lang="en-US" dirty="0"/>
                        <a:t>Kinetic Solubility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381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 180 (µM) </a:t>
                      </a:r>
                    </a:p>
                  </a:txBody>
                  <a:tcPr>
                    <a:lnL w="12700" cmpd="sng">
                      <a:noFill/>
                    </a:lnL>
                    <a:lnR w="381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 195 (µM)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5695209"/>
                  </a:ext>
                </a:extLst>
              </a:tr>
            </a:tbl>
          </a:graphicData>
        </a:graphic>
      </p:graphicFrame>
      <p:sp>
        <p:nvSpPr>
          <p:cNvPr id="135" name="TextBox 134">
            <a:extLst>
              <a:ext uri="{FF2B5EF4-FFF2-40B4-BE49-F238E27FC236}">
                <a16:creationId xmlns:a16="http://schemas.microsoft.com/office/drawing/2014/main" id="{8A3B0F67-126F-6CB9-6A77-D98263B8FE9B}"/>
              </a:ext>
            </a:extLst>
          </p:cNvPr>
          <p:cNvSpPr txBox="1"/>
          <p:nvPr/>
        </p:nvSpPr>
        <p:spPr>
          <a:xfrm>
            <a:off x="19265516" y="25641802"/>
            <a:ext cx="4982060" cy="14975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Approaches to validate the hits</a:t>
            </a: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: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Re-synthesis of the top hits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X-ray crystallography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Synthesis of a small set to generate SAR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412A6CB3-F358-2DAB-BA41-1A50921A669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730415" y="25646823"/>
            <a:ext cx="2615863" cy="1499539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3AEC5A17-7658-6070-79DF-71419854AECA}"/>
              </a:ext>
            </a:extLst>
          </p:cNvPr>
          <p:cNvSpPr txBox="1"/>
          <p:nvPr/>
        </p:nvSpPr>
        <p:spPr>
          <a:xfrm>
            <a:off x="26400244" y="25605310"/>
            <a:ext cx="679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effectLst/>
              </a:rPr>
              <a:t>T#1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DF841E47-A3E1-282C-BAA2-3B404129014A}"/>
              </a:ext>
            </a:extLst>
          </p:cNvPr>
          <p:cNvSpPr txBox="1"/>
          <p:nvPr/>
        </p:nvSpPr>
        <p:spPr>
          <a:xfrm>
            <a:off x="25497593" y="25988742"/>
            <a:ext cx="679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effectLst/>
              </a:rPr>
              <a:t>T#2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10007D7C-63AA-F849-160C-DB03BA8DC537}"/>
              </a:ext>
            </a:extLst>
          </p:cNvPr>
          <p:cNvSpPr txBox="1"/>
          <p:nvPr/>
        </p:nvSpPr>
        <p:spPr>
          <a:xfrm>
            <a:off x="24594942" y="25646740"/>
            <a:ext cx="679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effectLst/>
              </a:rPr>
              <a:t>T#3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1AA30D01-1721-9767-7FCA-5B445FD92444}"/>
              </a:ext>
            </a:extLst>
          </p:cNvPr>
          <p:cNvSpPr txBox="1"/>
          <p:nvPr/>
        </p:nvSpPr>
        <p:spPr>
          <a:xfrm>
            <a:off x="19385377" y="27395202"/>
            <a:ext cx="5264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/>
              </a:rPr>
              <a:t>T#1: Study importance of presence of </a:t>
            </a:r>
            <a:r>
              <a:rPr lang="en-US" b="1" i="1" dirty="0">
                <a:effectLst/>
              </a:rPr>
              <a:t>N</a:t>
            </a:r>
            <a:r>
              <a:rPr lang="en-US" b="1" dirty="0">
                <a:effectLst/>
              </a:rPr>
              <a:t>-oxide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46B5EA2C-6BBA-8542-891F-60F4D65183F3}"/>
              </a:ext>
            </a:extLst>
          </p:cNvPr>
          <p:cNvSpPr txBox="1"/>
          <p:nvPr/>
        </p:nvSpPr>
        <p:spPr>
          <a:xfrm>
            <a:off x="19393275" y="28594321"/>
            <a:ext cx="5178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/>
              </a:rPr>
              <a:t>T#2: Explore the impact of other diamines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B929AF5F-318F-2F40-62F1-09EFDCB6C88F}"/>
              </a:ext>
            </a:extLst>
          </p:cNvPr>
          <p:cNvSpPr txBox="1"/>
          <p:nvPr/>
        </p:nvSpPr>
        <p:spPr>
          <a:xfrm>
            <a:off x="19428602" y="29588728"/>
            <a:ext cx="4443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/>
              </a:rPr>
              <a:t>T#3: Thiazoles replacement</a:t>
            </a:r>
          </a:p>
        </p:txBody>
      </p:sp>
      <p:pic>
        <p:nvPicPr>
          <p:cNvPr id="144" name="Picture 143">
            <a:extLst>
              <a:ext uri="{FF2B5EF4-FFF2-40B4-BE49-F238E27FC236}">
                <a16:creationId xmlns:a16="http://schemas.microsoft.com/office/drawing/2014/main" id="{619D9C29-AF1D-09A5-DF7C-81A57E2A5BFE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4885076" y="27318150"/>
            <a:ext cx="2403425" cy="1181112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45" name="Picture 144">
            <a:extLst>
              <a:ext uri="{FF2B5EF4-FFF2-40B4-BE49-F238E27FC236}">
                <a16:creationId xmlns:a16="http://schemas.microsoft.com/office/drawing/2014/main" id="{8754733C-3B93-5438-9CA4-A00474E7BFF9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4615354" y="28571027"/>
            <a:ext cx="3214996" cy="646920"/>
          </a:xfrm>
          <a:prstGeom prst="rect">
            <a:avLst/>
          </a:prstGeom>
          <a:ln>
            <a:solidFill>
              <a:schemeClr val="accent4"/>
            </a:solidFill>
          </a:ln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55F640FC-BD93-4A13-4365-DC5166832F3C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4176723" y="29269527"/>
            <a:ext cx="3721468" cy="840332"/>
          </a:xfrm>
          <a:prstGeom prst="rect">
            <a:avLst/>
          </a:prstGeom>
          <a:ln>
            <a:solidFill>
              <a:srgbClr val="7030A0"/>
            </a:solidFill>
          </a:ln>
        </p:spPr>
      </p:pic>
      <p:pic>
        <p:nvPicPr>
          <p:cNvPr id="153" name="Picture 152" descr="A screenshot of a computer&#10;&#10;Description automatically generated">
            <a:extLst>
              <a:ext uri="{FF2B5EF4-FFF2-40B4-BE49-F238E27FC236}">
                <a16:creationId xmlns:a16="http://schemas.microsoft.com/office/drawing/2014/main" id="{29C6F24D-922E-FED2-04E0-CA08A9A5ECF9}"/>
              </a:ext>
            </a:extLst>
          </p:cNvPr>
          <p:cNvPicPr>
            <a:picLocks noChangeAspect="1"/>
          </p:cNvPicPr>
          <p:nvPr/>
        </p:nvPicPr>
        <p:blipFill rotWithShape="1"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55" t="15414" r="7886" b="29303"/>
          <a:stretch/>
        </p:blipFill>
        <p:spPr>
          <a:xfrm>
            <a:off x="22936200" y="30403800"/>
            <a:ext cx="2493988" cy="1659340"/>
          </a:xfrm>
          <a:prstGeom prst="rect">
            <a:avLst/>
          </a:prstGeom>
        </p:spPr>
      </p:pic>
      <p:pic>
        <p:nvPicPr>
          <p:cNvPr id="154" name="Picture 153" descr="A screenshot of a computer&#10;&#10;Description automatically generated">
            <a:extLst>
              <a:ext uri="{FF2B5EF4-FFF2-40B4-BE49-F238E27FC236}">
                <a16:creationId xmlns:a16="http://schemas.microsoft.com/office/drawing/2014/main" id="{482AC976-21CE-6E18-B548-54144C0F9F48}"/>
              </a:ext>
            </a:extLst>
          </p:cNvPr>
          <p:cNvPicPr>
            <a:picLocks noChangeAspect="1"/>
          </p:cNvPicPr>
          <p:nvPr/>
        </p:nvPicPr>
        <p:blipFill rotWithShape="1"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9" t="16322" r="7291" b="29184"/>
          <a:stretch/>
        </p:blipFill>
        <p:spPr>
          <a:xfrm>
            <a:off x="25553588" y="30407211"/>
            <a:ext cx="2560972" cy="1645247"/>
          </a:xfrm>
          <a:prstGeom prst="rect">
            <a:avLst/>
          </a:prstGeom>
        </p:spPr>
      </p:pic>
      <p:sp>
        <p:nvSpPr>
          <p:cNvPr id="155" name="TextBox 154">
            <a:extLst>
              <a:ext uri="{FF2B5EF4-FFF2-40B4-BE49-F238E27FC236}">
                <a16:creationId xmlns:a16="http://schemas.microsoft.com/office/drawing/2014/main" id="{08AE9C90-0FC5-9856-E899-4581B1860D4E}"/>
              </a:ext>
            </a:extLst>
          </p:cNvPr>
          <p:cNvSpPr txBox="1"/>
          <p:nvPr/>
        </p:nvSpPr>
        <p:spPr>
          <a:xfrm>
            <a:off x="23167094" y="31402140"/>
            <a:ext cx="10610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Hill slope = 1.7 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8D7C91A-47AC-03A5-FA0A-DDECA259E6AB}"/>
              </a:ext>
            </a:extLst>
          </p:cNvPr>
          <p:cNvSpPr txBox="1"/>
          <p:nvPr/>
        </p:nvSpPr>
        <p:spPr>
          <a:xfrm>
            <a:off x="25904037" y="31402140"/>
            <a:ext cx="1060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Hill slope = 1.4 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376C441-061A-AAF2-C171-BD83F6464FA3}"/>
              </a:ext>
            </a:extLst>
          </p:cNvPr>
          <p:cNvSpPr txBox="1"/>
          <p:nvPr/>
        </p:nvSpPr>
        <p:spPr>
          <a:xfrm>
            <a:off x="19039245" y="31510069"/>
            <a:ext cx="3983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</a:rPr>
              <a:t>ATPase IC</a:t>
            </a:r>
            <a:r>
              <a:rPr lang="en-US" sz="1800" baseline="-25000" dirty="0">
                <a:effectLst/>
              </a:rPr>
              <a:t>50</a:t>
            </a:r>
            <a:r>
              <a:rPr lang="en-US" sz="1800" dirty="0">
                <a:effectLst/>
              </a:rPr>
              <a:t> = 14 µM | SPR (KD) = NA</a:t>
            </a:r>
          </a:p>
          <a:p>
            <a:r>
              <a:rPr lang="en-US" sz="1800">
                <a:effectLst/>
              </a:rPr>
              <a:t>Kinetic Solubility  </a:t>
            </a:r>
            <a:r>
              <a:rPr lang="en-US" sz="1800" dirty="0">
                <a:effectLst/>
              </a:rPr>
              <a:t>= 142 µM</a:t>
            </a:r>
          </a:p>
        </p:txBody>
      </p:sp>
      <p:pic>
        <p:nvPicPr>
          <p:cNvPr id="158" name="Picture 157">
            <a:extLst>
              <a:ext uri="{FF2B5EF4-FFF2-40B4-BE49-F238E27FC236}">
                <a16:creationId xmlns:a16="http://schemas.microsoft.com/office/drawing/2014/main" id="{6594438B-ECCF-707E-9393-A3AD232EA023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9979342" y="30485865"/>
            <a:ext cx="2231847" cy="1024204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159" name="Arrow: Bent-Up 158">
            <a:extLst>
              <a:ext uri="{FF2B5EF4-FFF2-40B4-BE49-F238E27FC236}">
                <a16:creationId xmlns:a16="http://schemas.microsoft.com/office/drawing/2014/main" id="{69687E20-EB1A-9F7C-FD08-7AF4D7343EAE}"/>
              </a:ext>
            </a:extLst>
          </p:cNvPr>
          <p:cNvSpPr/>
          <p:nvPr/>
        </p:nvSpPr>
        <p:spPr bwMode="auto">
          <a:xfrm rot="5400000">
            <a:off x="19432795" y="30540799"/>
            <a:ext cx="575239" cy="317884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F5E44C8E-D3E4-B643-3449-ECC3423D05F8}"/>
              </a:ext>
            </a:extLst>
          </p:cNvPr>
          <p:cNvSpPr txBox="1"/>
          <p:nvPr/>
        </p:nvSpPr>
        <p:spPr>
          <a:xfrm>
            <a:off x="23665863" y="31953102"/>
            <a:ext cx="3774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</a:rPr>
              <a:t>-ssDNA 			+ssDNA</a:t>
            </a:r>
          </a:p>
        </p:txBody>
      </p:sp>
      <p:sp>
        <p:nvSpPr>
          <p:cNvPr id="161" name="Bent-Up Arrow 12">
            <a:extLst>
              <a:ext uri="{FF2B5EF4-FFF2-40B4-BE49-F238E27FC236}">
                <a16:creationId xmlns:a16="http://schemas.microsoft.com/office/drawing/2014/main" id="{99FD5393-9B28-E83D-FB36-9385552C41ED}"/>
              </a:ext>
            </a:extLst>
          </p:cNvPr>
          <p:cNvSpPr/>
          <p:nvPr/>
        </p:nvSpPr>
        <p:spPr bwMode="auto">
          <a:xfrm rot="10800000" flipH="1">
            <a:off x="26482494" y="16004839"/>
            <a:ext cx="762000" cy="689381"/>
          </a:xfrm>
          <a:prstGeom prst="ben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164" name="Arrow: Curved Up 163">
            <a:extLst>
              <a:ext uri="{FF2B5EF4-FFF2-40B4-BE49-F238E27FC236}">
                <a16:creationId xmlns:a16="http://schemas.microsoft.com/office/drawing/2014/main" id="{44256CD1-84E3-107B-E873-B1DF9A895CCC}"/>
              </a:ext>
            </a:extLst>
          </p:cNvPr>
          <p:cNvSpPr/>
          <p:nvPr/>
        </p:nvSpPr>
        <p:spPr bwMode="auto">
          <a:xfrm rot="12248960">
            <a:off x="40283762" y="7195610"/>
            <a:ext cx="2134774" cy="916425"/>
          </a:xfrm>
          <a:prstGeom prst="curved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F035BB3F-0B96-F2E9-2A9D-A7B77B916597}"/>
              </a:ext>
            </a:extLst>
          </p:cNvPr>
          <p:cNvSpPr txBox="1"/>
          <p:nvPr/>
        </p:nvSpPr>
        <p:spPr>
          <a:xfrm>
            <a:off x="28897887" y="12544769"/>
            <a:ext cx="140930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effectLst/>
                <a:latin typeface="+mj-lt"/>
              </a:rPr>
              <a:t>100 ns AMBER simulation: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 err="1">
                <a:effectLst/>
                <a:latin typeface="+mj-lt"/>
              </a:rPr>
              <a:t>ssRNA</a:t>
            </a:r>
            <a:r>
              <a:rPr lang="en-GB" sz="3200" dirty="0">
                <a:effectLst/>
                <a:latin typeface="+mj-lt"/>
              </a:rPr>
              <a:t> interaction with nsp13 induces deeper pocket 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effectLst/>
                <a:latin typeface="+mj-lt"/>
              </a:rPr>
              <a:t>Ligand is highly flexible with numerous binding modes.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effectLst/>
                <a:latin typeface="+mj-lt"/>
              </a:rPr>
              <a:t>Weak (Pi-Pi, Pi-alkyl, and Pi-cation) interactions frequently occur </a:t>
            </a:r>
            <a:r>
              <a:rPr lang="en-GB" sz="3200" dirty="0">
                <a:effectLst/>
                <a:latin typeface="+mj-lt"/>
                <a:sym typeface="Wingdings" panose="05000000000000000000" pitchFamily="2" charset="2"/>
              </a:rPr>
              <a:t> pyridinium-N-oxide more likely acts as an electron-deficient region for pi interactions</a:t>
            </a:r>
            <a:endParaRPr lang="en-GB" sz="4000" dirty="0">
              <a:effectLst/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C01588-1391-C578-2793-D50DCA6DFF79}"/>
              </a:ext>
            </a:extLst>
          </p:cNvPr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643589" y="2235287"/>
            <a:ext cx="4185858" cy="200921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79D9793-3302-1CDE-4672-4B351752FA8B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8977878" y="16794419"/>
            <a:ext cx="8301722" cy="52273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5005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10940</TotalTime>
  <Words>811</Words>
  <Application>Microsoft Office PowerPoint</Application>
  <PresentationFormat>Custom</PresentationFormat>
  <Paragraphs>134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Times New Roman</vt:lpstr>
      <vt:lpstr>Wingdings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to make a scientific poster</dc:title>
  <dc:subject>How To Make A Scientific Poster</dc:subject>
  <dc:creator>Graphicsland/MakeSigns.com</dc:creator>
  <cp:keywords>scientific, research, template, custom, poster, presentation, symposium, printing, PowerPoint, create, design, example, sample, download</cp:keywords>
  <dc:description>This is a free template from MakeSigns.com to help you create the perfect scientific poster.</dc:description>
  <cp:lastModifiedBy>Hossain, Mohammad Anwar</cp:lastModifiedBy>
  <cp:revision>694</cp:revision>
  <cp:lastPrinted>2023-03-02T15:12:44Z</cp:lastPrinted>
  <dcterms:created xsi:type="dcterms:W3CDTF">2000-02-09T15:01:13Z</dcterms:created>
  <dcterms:modified xsi:type="dcterms:W3CDTF">2023-07-25T03:50:59Z</dcterms:modified>
  <cp:category>templates for scientific poster</cp:category>
</cp:coreProperties>
</file>

<file path=docProps/thumbnail.jpeg>
</file>